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970000" cy="1079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tif>
</file>

<file path=ppt/media/image11.t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1pPr>
    <a:lvl2pPr indent="2286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2pPr>
    <a:lvl3pPr indent="4572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3pPr>
    <a:lvl4pPr indent="6858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4pPr>
    <a:lvl5pPr indent="9144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5pPr>
    <a:lvl6pPr indent="11430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6pPr>
    <a:lvl7pPr indent="13716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7pPr>
    <a:lvl8pPr indent="16002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8pPr>
    <a:lvl9pPr indent="1828800" defTabSz="457200" latinLnBrk="0">
      <a:lnSpc>
        <a:spcPct val="125000"/>
      </a:lnSpc>
      <a:defRPr sz="26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1918642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0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1364257" y="6993681"/>
            <a:ext cx="11241486" cy="5080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1364257" y="4742656"/>
            <a:ext cx="11241486" cy="736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21"/>
          </p:nvPr>
        </p:nvSpPr>
        <p:spPr>
          <a:xfrm>
            <a:off x="-873125" y="158750"/>
            <a:ext cx="1570806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18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48166" indent="-148166">
              <a:defRPr sz="1200"/>
            </a:lvl1pPr>
            <a:lvl2pPr marL="592666" indent="-148166">
              <a:defRPr sz="1200"/>
            </a:lvl2pPr>
            <a:lvl3pPr marL="1037166" indent="-148166">
              <a:defRPr sz="1200"/>
            </a:lvl3pPr>
            <a:lvl4pPr marL="1481666" indent="-148166">
              <a:defRPr sz="1200"/>
            </a:lvl4pPr>
            <a:lvl5pPr marL="1926166" indent="-148166">
              <a:defRPr sz="1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1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idx="21"/>
          </p:nvPr>
        </p:nvSpPr>
        <p:spPr>
          <a:xfrm>
            <a:off x="1725786" y="840878"/>
            <a:ext cx="10504786" cy="70068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2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21" y="10090546"/>
            <a:ext cx="376115" cy="388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idx="21"/>
          </p:nvPr>
        </p:nvSpPr>
        <p:spPr>
          <a:xfrm>
            <a:off x="2919511" y="840878"/>
            <a:ext cx="13274230" cy="88494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840878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 b="1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023193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idx="21"/>
          </p:nvPr>
        </p:nvSpPr>
        <p:spPr>
          <a:xfrm>
            <a:off x="4870400" y="2955478"/>
            <a:ext cx="10129615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1023193" y="2955478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sz="1200" b="1"/>
            </a:lvl1pPr>
            <a:lvl2pPr marL="489857" indent="-146957">
              <a:defRPr sz="1200" b="1"/>
            </a:lvl2pPr>
            <a:lvl3pPr marL="832757" indent="-146957">
              <a:defRPr sz="1200" b="1"/>
            </a:lvl3pPr>
            <a:lvl4pPr marL="1175657" indent="-146957">
              <a:defRPr sz="1200" b="1"/>
            </a:lvl4pPr>
            <a:lvl5pPr marL="1518557" indent="-146957">
              <a:defRPr sz="12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idx="21"/>
          </p:nvPr>
        </p:nvSpPr>
        <p:spPr>
          <a:xfrm>
            <a:off x="-2551163" y="1113730"/>
            <a:ext cx="12864953" cy="85766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22"/>
          </p:nvPr>
        </p:nvSpPr>
        <p:spPr>
          <a:xfrm>
            <a:off x="7175996" y="5558791"/>
            <a:ext cx="6507511" cy="4340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quarter" idx="23"/>
          </p:nvPr>
        </p:nvSpPr>
        <p:spPr>
          <a:xfrm>
            <a:off x="6985000" y="1111310"/>
            <a:ext cx="6302872" cy="42019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1023193" y="636240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1023193" y="2955478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790121" y="10097368"/>
            <a:ext cx="376115" cy="388541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3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567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012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456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1901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345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2790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2349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3679472" marR="0" indent="-123472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posit.co" TargetMode="External"/><Relationship Id="rId3" Type="http://schemas.openxmlformats.org/officeDocument/2006/relationships/image" Target="../media/image3.png"/><Relationship Id="rId7" Type="http://schemas.openxmlformats.org/officeDocument/2006/relationships/hyperlink" Target="mailto:info@posit.co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hyperlink" Target="https://pos.it/cheatsheets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rstudio.github.io/reticulate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hyperlink" Target="https://pos.it/cheatsheets" TargetMode="External"/><Relationship Id="rId12" Type="http://schemas.openxmlformats.org/officeDocument/2006/relationships/image" Target="../media/image11.t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rstudio.github.io/reticulate/" TargetMode="External"/><Relationship Id="rId11" Type="http://schemas.openxmlformats.org/officeDocument/2006/relationships/image" Target="../media/image10.tif"/><Relationship Id="rId5" Type="http://schemas.openxmlformats.org/officeDocument/2006/relationships/hyperlink" Target="http://posit.co" TargetMode="External"/><Relationship Id="rId10" Type="http://schemas.openxmlformats.org/officeDocument/2006/relationships/image" Target="../media/image5.png"/><Relationship Id="rId4" Type="http://schemas.openxmlformats.org/officeDocument/2006/relationships/hyperlink" Target="mailto:info@posit.co" TargetMode="External"/><Relationship Id="rId9" Type="http://schemas.openxmlformats.org/officeDocument/2006/relationships/image" Target="../media/image9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creen Shot 2019-04-18 at 10.00.31 AM.png" descr="Screen Shot 2019-04-18 at 10.00.31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826" y="-12245"/>
            <a:ext cx="5855262" cy="18459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creenshot 2023-05-08 at 9.24.58 PM.png" descr="Screenshot 2023-05-08 at 9.24.58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766" y="1533525"/>
            <a:ext cx="3904286" cy="4572000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</p:spPr>
      </p:pic>
      <p:pic>
        <p:nvPicPr>
          <p:cNvPr id="130" name="Screen Shot 2019-04-26 at 2.51.49 PM.png" descr="Screen Shot 2019-04-26 at 2.51.49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219" y="1533525"/>
            <a:ext cx="3548647" cy="4572000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31" name="Agrupar"/>
          <p:cNvSpPr/>
          <p:nvPr/>
        </p:nvSpPr>
        <p:spPr>
          <a:xfrm>
            <a:off x="322014" y="6295987"/>
            <a:ext cx="6545660" cy="4035177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2" name="Agrupar"/>
          <p:cNvSpPr/>
          <p:nvPr/>
        </p:nvSpPr>
        <p:spPr>
          <a:xfrm>
            <a:off x="7069455" y="6302166"/>
            <a:ext cx="3577108" cy="4035177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3" name="Use Python with R with reticulate : : CHEATSHEET"/>
          <p:cNvSpPr txBox="1">
            <a:spLocks noGrp="1"/>
          </p:cNvSpPr>
          <p:nvPr>
            <p:ph type="title"/>
          </p:nvPr>
        </p:nvSpPr>
        <p:spPr>
          <a:xfrm>
            <a:off x="275721" y="361177"/>
            <a:ext cx="11901557" cy="803346"/>
          </a:xfrm>
          <a:prstGeom prst="rect">
            <a:avLst/>
          </a:prstGeom>
        </p:spPr>
        <p:txBody>
          <a:bodyPr lIns="0" tIns="0" rIns="0" bIns="0" anchor="t"/>
          <a:lstStyle/>
          <a:p>
            <a:pPr defTabSz="549148">
              <a:defRPr sz="4512"/>
            </a:pPr>
            <a:r>
              <a:t>Use Python with R with reticulate : : </a:t>
            </a:r>
            <a:r>
              <a:rPr sz="3102" b="1"/>
              <a:t>CHEATSHEET</a:t>
            </a:r>
            <a:r>
              <a:t> </a:t>
            </a:r>
          </a:p>
        </p:txBody>
      </p:sp>
      <p:sp>
        <p:nvSpPr>
          <p:cNvPr id="134" name="Línea"/>
          <p:cNvSpPr/>
          <p:nvPr/>
        </p:nvSpPr>
        <p:spPr>
          <a:xfrm>
            <a:off x="3721100" y="1534708"/>
            <a:ext cx="3111501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5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6" name="Python in R Markdown"/>
          <p:cNvSpPr txBox="1"/>
          <p:nvPr/>
        </p:nvSpPr>
        <p:spPr>
          <a:xfrm>
            <a:off x="282565" y="1603965"/>
            <a:ext cx="2566408" cy="27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sz="2000" dirty="0"/>
              <a:t>Pytho</a:t>
            </a:r>
            <a:r>
              <a:rPr sz="2000" spc="-50" dirty="0"/>
              <a:t>n in R</a:t>
            </a:r>
            <a:r>
              <a:rPr sz="2000" dirty="0"/>
              <a:t> Markdown</a:t>
            </a:r>
          </a:p>
        </p:txBody>
      </p:sp>
      <p:sp>
        <p:nvSpPr>
          <p:cNvPr id="137" name="Línea"/>
          <p:cNvSpPr/>
          <p:nvPr/>
        </p:nvSpPr>
        <p:spPr>
          <a:xfrm>
            <a:off x="10869474" y="1534270"/>
            <a:ext cx="1260523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8" name="Python in R"/>
          <p:cNvSpPr txBox="1"/>
          <p:nvPr/>
        </p:nvSpPr>
        <p:spPr>
          <a:xfrm>
            <a:off x="10824698" y="1536700"/>
            <a:ext cx="1679397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Python in R</a:t>
            </a:r>
          </a:p>
        </p:txBody>
      </p:sp>
      <p:sp>
        <p:nvSpPr>
          <p:cNvPr id="139" name="Call Python from R code in three ways:"/>
          <p:cNvSpPr txBox="1"/>
          <p:nvPr/>
        </p:nvSpPr>
        <p:spPr>
          <a:xfrm>
            <a:off x="10860886" y="1941095"/>
            <a:ext cx="2526775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7A4300"/>
                </a:solidFill>
              </a:defRPr>
            </a:lvl1pPr>
          </a:lstStyle>
          <a:p>
            <a:r>
              <a:t>Call Python from R code in three ways:</a:t>
            </a:r>
          </a:p>
        </p:txBody>
      </p:sp>
      <p:sp>
        <p:nvSpPr>
          <p:cNvPr id="140" name="Use import() to import any Python module. Access the attributes of a module with $.…"/>
          <p:cNvSpPr txBox="1"/>
          <p:nvPr/>
        </p:nvSpPr>
        <p:spPr>
          <a:xfrm>
            <a:off x="10857227" y="2476155"/>
            <a:ext cx="2745182" cy="3196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t>Use </a:t>
            </a:r>
            <a:r>
              <a:rPr b="1"/>
              <a:t>import()</a:t>
            </a:r>
            <a:r>
              <a:t> to import any Python module. Access the attributes of a module with </a:t>
            </a:r>
            <a:r>
              <a:rPr b="1"/>
              <a:t>$</a:t>
            </a:r>
            <a:r>
              <a:t>.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import(</a:t>
            </a:r>
            <a:r>
              <a:t>module, as = NULL, convert = TRUE, delay_load = FALSE</a:t>
            </a:r>
            <a:r>
              <a:rPr b="1"/>
              <a:t>)</a:t>
            </a:r>
            <a:r>
              <a:t> Import a Python module. If convert = TRUE, Python objects are converted to </a:t>
            </a:r>
          </a:p>
          <a:p>
            <a:pPr indent="254000"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t>their equivalent R types. Also </a:t>
            </a:r>
            <a:r>
              <a:rPr b="1"/>
              <a:t>import_from_path()</a:t>
            </a:r>
            <a:r>
              <a:t>. import("pandas")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import_main(</a:t>
            </a:r>
            <a:r>
              <a:t>convert = TRUE</a:t>
            </a:r>
            <a:r>
              <a:rPr b="1"/>
              <a:t>)</a:t>
            </a:r>
            <a:r>
              <a:t> </a:t>
            </a:r>
          </a:p>
          <a:p>
            <a:pPr indent="254000"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t>Import the main module, where Python executes code by default. import_main()</a:t>
            </a:r>
          </a:p>
          <a:p>
            <a:pPr marL="381000" indent="-127000">
              <a:lnSpc>
                <a:spcPct val="80000"/>
              </a:lnSpc>
              <a:spcBef>
                <a:spcPts val="12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import_builtins(</a:t>
            </a:r>
            <a:r>
              <a:t>convert = TRUE</a:t>
            </a:r>
            <a:r>
              <a:rPr b="1"/>
              <a:t>)</a:t>
            </a:r>
            <a:r>
              <a:t> Import Python's built-in functions. import_builtins()</a:t>
            </a:r>
          </a:p>
        </p:txBody>
      </p:sp>
      <p:sp>
        <p:nvSpPr>
          <p:cNvPr id="141" name="IMPORT PYTHON MODULES"/>
          <p:cNvSpPr txBox="1"/>
          <p:nvPr/>
        </p:nvSpPr>
        <p:spPr>
          <a:xfrm>
            <a:off x="10836637" y="2227516"/>
            <a:ext cx="2112468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t>IMPORT PYTHON MODULES</a:t>
            </a:r>
          </a:p>
        </p:txBody>
      </p:sp>
      <p:sp>
        <p:nvSpPr>
          <p:cNvPr id="142" name="SOURCE PYTHON FILES"/>
          <p:cNvSpPr txBox="1"/>
          <p:nvPr/>
        </p:nvSpPr>
        <p:spPr>
          <a:xfrm>
            <a:off x="10848186" y="5156620"/>
            <a:ext cx="1841675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t>SOURCE PYTHON FILES</a:t>
            </a:r>
          </a:p>
        </p:txBody>
      </p:sp>
      <p:sp>
        <p:nvSpPr>
          <p:cNvPr id="143" name="Use source_python() to source a Python script and make the Python functions and objects it creates available in the calling R environment.…"/>
          <p:cNvSpPr txBox="1"/>
          <p:nvPr/>
        </p:nvSpPr>
        <p:spPr>
          <a:xfrm>
            <a:off x="10859468" y="5402487"/>
            <a:ext cx="2936923" cy="1495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t>Use </a:t>
            </a:r>
            <a:r>
              <a:rPr b="1"/>
              <a:t>source_python()</a:t>
            </a:r>
            <a:r>
              <a:t> to source a Python script and make the Python functions and objects it creates available in the calling R environment.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source_python(</a:t>
            </a:r>
            <a:r>
              <a:t>file, envir = parent.frame(), convert = TRUE</a:t>
            </a:r>
            <a:r>
              <a:rPr b="1"/>
              <a:t>)</a:t>
            </a:r>
            <a:r>
              <a:t> Run a Python script, assigning objects to a specified R environment. source_python("file.py")</a:t>
            </a:r>
          </a:p>
        </p:txBody>
      </p:sp>
      <p:sp>
        <p:nvSpPr>
          <p:cNvPr id="144" name="RUN PYTHON CODE"/>
          <p:cNvSpPr txBox="1"/>
          <p:nvPr/>
        </p:nvSpPr>
        <p:spPr>
          <a:xfrm>
            <a:off x="10857927" y="6838721"/>
            <a:ext cx="1528317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defRPr>
                <a:solidFill>
                  <a:srgbClr val="7A4300"/>
                </a:solidFill>
              </a:defRPr>
            </a:pPr>
            <a:r>
              <a:t>RUN PYTHON CODE</a:t>
            </a:r>
          </a:p>
        </p:txBody>
      </p:sp>
      <p:sp>
        <p:nvSpPr>
          <p:cNvPr id="145" name="Execute Python code into the main Python module with py_run_file() or py_run_string().…"/>
          <p:cNvSpPr txBox="1"/>
          <p:nvPr/>
        </p:nvSpPr>
        <p:spPr>
          <a:xfrm>
            <a:off x="10861339" y="7088533"/>
            <a:ext cx="2795981" cy="3174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dirty="0"/>
              <a:t>Execute Python code into the </a:t>
            </a:r>
            <a:r>
              <a:rPr b="1" dirty="0"/>
              <a:t>main</a:t>
            </a:r>
            <a:r>
              <a:rPr dirty="0"/>
              <a:t> Python module with </a:t>
            </a:r>
            <a:r>
              <a:rPr b="1" dirty="0" err="1"/>
              <a:t>py_run_file</a:t>
            </a:r>
            <a:r>
              <a:rPr b="1" dirty="0"/>
              <a:t>()</a:t>
            </a:r>
            <a:r>
              <a:rPr dirty="0"/>
              <a:t> or </a:t>
            </a:r>
            <a:r>
              <a:rPr b="1" dirty="0" err="1"/>
              <a:t>py_run_string</a:t>
            </a:r>
            <a:r>
              <a:rPr b="1" dirty="0"/>
              <a:t>()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py_run_string</a:t>
            </a:r>
            <a:r>
              <a:rPr b="1" dirty="0"/>
              <a:t>(</a:t>
            </a:r>
            <a:r>
              <a:rPr dirty="0"/>
              <a:t>code, local = FALSE, convert = TRUE</a:t>
            </a:r>
            <a:r>
              <a:rPr b="1" dirty="0"/>
              <a:t>)</a:t>
            </a:r>
            <a:r>
              <a:rPr dirty="0"/>
              <a:t> Run Python code (passed as a string) in the main </a:t>
            </a:r>
          </a:p>
          <a:p>
            <a:pPr indent="254000"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module. </a:t>
            </a:r>
            <a:r>
              <a:rPr dirty="0" err="1"/>
              <a:t>py_run_string</a:t>
            </a:r>
            <a:r>
              <a:rPr dirty="0"/>
              <a:t>("x = 10"); </a:t>
            </a:r>
            <a:r>
              <a:rPr dirty="0" err="1"/>
              <a:t>py$x</a:t>
            </a:r>
            <a:endParaRPr dirty="0"/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py_run_file</a:t>
            </a:r>
            <a:r>
              <a:rPr b="1" dirty="0"/>
              <a:t>(</a:t>
            </a:r>
            <a:r>
              <a:rPr dirty="0"/>
              <a:t>file, local = FALSE, convert = TRUE</a:t>
            </a:r>
            <a:r>
              <a:rPr b="1" dirty="0"/>
              <a:t>)</a:t>
            </a:r>
            <a:r>
              <a:rPr dirty="0"/>
              <a:t> Run Python file in the main module. </a:t>
            </a:r>
            <a:r>
              <a:rPr dirty="0" err="1"/>
              <a:t>py_run_file</a:t>
            </a:r>
            <a:r>
              <a:rPr dirty="0"/>
              <a:t>("script.py")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py_eval</a:t>
            </a:r>
            <a:r>
              <a:rPr b="1" dirty="0"/>
              <a:t>(</a:t>
            </a:r>
            <a:r>
              <a:rPr dirty="0"/>
              <a:t>code, convert = TRUE</a:t>
            </a:r>
            <a:r>
              <a:rPr b="1" dirty="0"/>
              <a:t>)</a:t>
            </a:r>
            <a:r>
              <a:rPr dirty="0"/>
              <a:t> Run </a:t>
            </a:r>
          </a:p>
          <a:p>
            <a:pPr indent="254000"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a Python expression, return the result.</a:t>
            </a:r>
          </a:p>
          <a:p>
            <a:pPr indent="254000"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dirty="0" err="1"/>
              <a:t>py_eval</a:t>
            </a:r>
            <a:r>
              <a:rPr dirty="0"/>
              <a:t>("1 + 1")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7A4300"/>
                </a:solidFill>
              </a:defRPr>
            </a:pPr>
            <a:r>
              <a:rPr dirty="0"/>
              <a:t>Access the results, and anything else in Python's </a:t>
            </a:r>
            <a:r>
              <a:rPr b="1" dirty="0"/>
              <a:t>main</a:t>
            </a:r>
            <a:r>
              <a:rPr dirty="0"/>
              <a:t> module, with </a:t>
            </a:r>
            <a:r>
              <a:rPr b="1" dirty="0" err="1"/>
              <a:t>py</a:t>
            </a:r>
            <a:r>
              <a:rPr dirty="0"/>
              <a:t>.</a:t>
            </a:r>
          </a:p>
          <a:p>
            <a:pPr marL="381000" indent="-127000">
              <a:lnSpc>
                <a:spcPct val="80000"/>
              </a:lnSpc>
              <a:spcBef>
                <a:spcPts val="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</a:t>
            </a:r>
            <a:r>
              <a:rPr b="1" dirty="0"/>
              <a:t> </a:t>
            </a:r>
            <a:r>
              <a:rPr dirty="0"/>
              <a:t>An R object that contains </a:t>
            </a:r>
          </a:p>
          <a:p>
            <a:pPr indent="254000"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the Python main module and </a:t>
            </a:r>
          </a:p>
          <a:p>
            <a:pPr indent="254000"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the results stored there. </a:t>
            </a:r>
            <a:r>
              <a:rPr dirty="0" err="1"/>
              <a:t>py$x</a:t>
            </a:r>
            <a:endParaRPr dirty="0"/>
          </a:p>
        </p:txBody>
      </p:sp>
      <p:sp>
        <p:nvSpPr>
          <p:cNvPr id="146" name="The reticulate package lets you use Python and R together seamlessly in R code, in R Markdown documents, and in the RStudio IDE."/>
          <p:cNvSpPr txBox="1"/>
          <p:nvPr/>
        </p:nvSpPr>
        <p:spPr>
          <a:xfrm>
            <a:off x="326071" y="1240811"/>
            <a:ext cx="9021811" cy="311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54990">
              <a:lnSpc>
                <a:spcPct val="80000"/>
              </a:lnSpc>
              <a:spcBef>
                <a:spcPts val="0"/>
              </a:spcBef>
              <a:defRPr sz="1187" b="0">
                <a:solidFill>
                  <a:srgbClr val="000000"/>
                </a:solidFill>
              </a:defRPr>
            </a:pPr>
            <a:r>
              <a:t>The </a:t>
            </a:r>
            <a:r>
              <a:rPr b="1"/>
              <a:t>reticulate</a:t>
            </a:r>
            <a:r>
              <a:t> package lets you use Python and R together seamlessly in R code, in R Markdown documents, and in the RStudio IDE.</a:t>
            </a:r>
          </a:p>
        </p:txBody>
      </p:sp>
      <p:sp>
        <p:nvSpPr>
          <p:cNvPr id="147" name="py_capture_output(expr, type = c(&quot;stdout&quot;, &quot;stderr&quot;)) Capture and return Python output. Also py_suppress_warnings().…"/>
          <p:cNvSpPr txBox="1"/>
          <p:nvPr/>
        </p:nvSpPr>
        <p:spPr>
          <a:xfrm>
            <a:off x="7109529" y="6752788"/>
            <a:ext cx="3314122" cy="356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py_capture_output</a:t>
            </a:r>
            <a:r>
              <a:rPr b="1" dirty="0"/>
              <a:t>(</a:t>
            </a:r>
            <a:r>
              <a:rPr dirty="0"/>
              <a:t>expr, type = c("</a:t>
            </a:r>
            <a:r>
              <a:rPr dirty="0" err="1"/>
              <a:t>stdout</a:t>
            </a:r>
            <a:r>
              <a:rPr dirty="0"/>
              <a:t>", "stderr")</a:t>
            </a:r>
            <a:r>
              <a:rPr b="1" dirty="0"/>
              <a:t>)</a:t>
            </a:r>
            <a:r>
              <a:rPr dirty="0"/>
              <a:t> Capture and return Python output. Also </a:t>
            </a:r>
            <a:r>
              <a:rPr b="1" dirty="0" err="1"/>
              <a:t>py_suppress_warnings</a:t>
            </a:r>
            <a:r>
              <a:rPr b="1" dirty="0"/>
              <a:t>()</a:t>
            </a:r>
            <a:r>
              <a:rPr dirty="0"/>
              <a:t>.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py_get_attr</a:t>
            </a:r>
            <a:r>
              <a:rPr b="1" dirty="0"/>
              <a:t>(</a:t>
            </a:r>
            <a:r>
              <a:rPr dirty="0"/>
              <a:t>x, name, silent = FALSE</a:t>
            </a:r>
            <a:r>
              <a:rPr b="1" dirty="0"/>
              <a:t>)</a:t>
            </a:r>
            <a:r>
              <a:rPr dirty="0"/>
              <a:t> Get an attribute of a Python object. Also </a:t>
            </a:r>
            <a:r>
              <a:rPr b="1" dirty="0" err="1"/>
              <a:t>py_set_attr</a:t>
            </a:r>
            <a:r>
              <a:rPr b="1" dirty="0"/>
              <a:t>()</a:t>
            </a:r>
            <a:r>
              <a:rPr dirty="0"/>
              <a:t>, </a:t>
            </a:r>
            <a:r>
              <a:rPr b="1" dirty="0" err="1"/>
              <a:t>py_has_attr</a:t>
            </a:r>
            <a:r>
              <a:rPr b="1" dirty="0"/>
              <a:t>()</a:t>
            </a:r>
            <a:r>
              <a:rPr dirty="0"/>
              <a:t>, and </a:t>
            </a:r>
            <a:r>
              <a:rPr b="1" dirty="0" err="1"/>
              <a:t>py_list_attributes</a:t>
            </a:r>
            <a:r>
              <a:rPr b="1" dirty="0"/>
              <a:t>()</a:t>
            </a:r>
            <a:r>
              <a:rPr dirty="0"/>
              <a:t>.</a:t>
            </a:r>
            <a:endParaRPr i="1" dirty="0"/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py_help</a:t>
            </a:r>
            <a:r>
              <a:rPr b="1" dirty="0"/>
              <a:t>(</a:t>
            </a:r>
            <a:r>
              <a:rPr dirty="0"/>
              <a:t>object</a:t>
            </a:r>
            <a:r>
              <a:rPr b="1" dirty="0"/>
              <a:t>)</a:t>
            </a:r>
            <a:r>
              <a:rPr dirty="0"/>
              <a:t> Open the documentation page for a</a:t>
            </a:r>
            <a:br>
              <a:rPr dirty="0"/>
            </a:br>
            <a:r>
              <a:rPr dirty="0"/>
              <a:t>Python object. </a:t>
            </a:r>
            <a:r>
              <a:rPr dirty="0" err="1"/>
              <a:t>py_help</a:t>
            </a:r>
            <a:r>
              <a:rPr dirty="0"/>
              <a:t>(</a:t>
            </a:r>
            <a:r>
              <a:rPr dirty="0" err="1"/>
              <a:t>sns</a:t>
            </a:r>
            <a:r>
              <a:rPr dirty="0"/>
              <a:t>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py_last_error</a:t>
            </a:r>
            <a:r>
              <a:rPr b="1" dirty="0"/>
              <a:t>()</a:t>
            </a:r>
            <a:r>
              <a:rPr dirty="0"/>
              <a:t> Get the last Python error encountered. Also </a:t>
            </a:r>
            <a:r>
              <a:rPr b="1" dirty="0" err="1"/>
              <a:t>py_clear_last_error</a:t>
            </a:r>
            <a:r>
              <a:rPr b="1" dirty="0"/>
              <a:t>() </a:t>
            </a:r>
            <a:r>
              <a:rPr dirty="0"/>
              <a:t>to clear the last error. </a:t>
            </a:r>
            <a:r>
              <a:rPr dirty="0" err="1"/>
              <a:t>py_last_error</a:t>
            </a:r>
            <a:r>
              <a:rPr dirty="0"/>
              <a:t>()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 err="1"/>
              <a:t>py_save_object</a:t>
            </a:r>
            <a:r>
              <a:rPr b="1" dirty="0"/>
              <a:t>(</a:t>
            </a:r>
            <a:r>
              <a:rPr dirty="0"/>
              <a:t>object, filename, pickle = "pickle", ...</a:t>
            </a:r>
            <a:r>
              <a:rPr b="1" dirty="0"/>
              <a:t>)</a:t>
            </a:r>
            <a:r>
              <a:rPr dirty="0"/>
              <a:t> Save and load Python objects with pickle. Also </a:t>
            </a:r>
            <a:r>
              <a:rPr b="1" dirty="0" err="1"/>
              <a:t>py_load_object</a:t>
            </a:r>
            <a:r>
              <a:rPr b="1" dirty="0"/>
              <a:t>()</a:t>
            </a:r>
            <a:r>
              <a:rPr dirty="0"/>
              <a:t>. </a:t>
            </a:r>
            <a:r>
              <a:rPr dirty="0" err="1"/>
              <a:t>py_save_object</a:t>
            </a:r>
            <a:r>
              <a:rPr dirty="0"/>
              <a:t>(x, "</a:t>
            </a:r>
            <a:r>
              <a:rPr dirty="0" err="1"/>
              <a:t>x.pickle</a:t>
            </a:r>
            <a:r>
              <a:rPr dirty="0"/>
              <a:t>")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 dirty="0"/>
              <a:t>with(</a:t>
            </a:r>
            <a:r>
              <a:rPr dirty="0"/>
              <a:t>data, expr, as = NULL, ...</a:t>
            </a:r>
            <a:r>
              <a:rPr b="1" dirty="0"/>
              <a:t>)</a:t>
            </a:r>
            <a:r>
              <a:rPr dirty="0"/>
              <a:t> Evaluate an expression within a Python context manager. </a:t>
            </a:r>
            <a:br>
              <a:rPr dirty="0"/>
            </a:br>
            <a:r>
              <a:rPr dirty="0" err="1"/>
              <a:t>py</a:t>
            </a:r>
            <a:r>
              <a:rPr dirty="0"/>
              <a:t> </a:t>
            </a:r>
            <a:r>
              <a:rPr sz="1000" dirty="0"/>
              <a:t>&lt;-</a:t>
            </a:r>
            <a:r>
              <a:rPr dirty="0"/>
              <a:t> </a:t>
            </a:r>
            <a:r>
              <a:rPr dirty="0" err="1"/>
              <a:t>import_builtins</a:t>
            </a:r>
            <a:r>
              <a:rPr dirty="0"/>
              <a:t>();</a:t>
            </a:r>
            <a:br>
              <a:rPr dirty="0"/>
            </a:br>
            <a:r>
              <a:rPr dirty="0"/>
              <a:t>with(</a:t>
            </a:r>
            <a:r>
              <a:rPr dirty="0" err="1"/>
              <a:t>py$open</a:t>
            </a:r>
            <a:r>
              <a:rPr dirty="0"/>
              <a:t>("output.txt", "w") %as% file, </a:t>
            </a:r>
            <a:br>
              <a:rPr dirty="0"/>
            </a:br>
            <a:r>
              <a:rPr dirty="0"/>
              <a:t>    { </a:t>
            </a:r>
            <a:r>
              <a:rPr dirty="0" err="1"/>
              <a:t>file$write</a:t>
            </a:r>
            <a:r>
              <a:rPr dirty="0"/>
              <a:t>("Hello, there!")})</a:t>
            </a:r>
          </a:p>
        </p:txBody>
      </p:sp>
      <p:graphicFrame>
        <p:nvGraphicFramePr>
          <p:cNvPr id="148" name="Table 1"/>
          <p:cNvGraphicFramePr/>
          <p:nvPr/>
        </p:nvGraphicFramePr>
        <p:xfrm>
          <a:off x="612820" y="7262712"/>
          <a:ext cx="2478690" cy="1566945"/>
        </p:xfrm>
        <a:graphic>
          <a:graphicData uri="http://schemas.openxmlformats.org/drawingml/2006/table">
            <a:tbl>
              <a:tblPr firstRow="1">
                <a:tableStyleId>{C7B018BB-80A7-4F77-B60F-C8B233D01FF8}</a:tableStyleId>
              </a:tblPr>
              <a:tblGrid>
                <a:gridCol w="1350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4105">
                <a:tc>
                  <a:txBody>
                    <a:bodyPr/>
                    <a:lstStyle/>
                    <a:p>
                      <a:pPr indent="4445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100">
                          <a:solidFill>
                            <a:srgbClr val="7A4300"/>
                          </a:solidFill>
                        </a:rPr>
                        <a:t>R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444500" algn="l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1100" b="1">
                          <a:solidFill>
                            <a:srgbClr val="7A4300"/>
                          </a:solidFill>
                        </a:rPr>
                        <a:t>Python</a:t>
                      </a:r>
                    </a:p>
                  </a:txBody>
                  <a:tcPr marL="0" marR="0" marT="0" marB="0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Single-element vector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32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Scalar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32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Multi-element vector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List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List of multiple types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Tuple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Named list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Dict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Matrix/Array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NumPy ndarray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Data Frame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Pandas DataFrame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/>
                        <a:t>Function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Python function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D0D1D2">
                        <a:alpha val="25117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indent="50800" algn="l" defTabSz="914400"/>
                      <a:r>
                        <a:rPr sz="900" b="1" spc="-18"/>
                        <a:t>NULL, TRUE, FALSE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63500" algn="l" defTabSz="914400"/>
                      <a:r>
                        <a:rPr sz="900" b="1"/>
                        <a:t>None, True, False</a:t>
                      </a:r>
                    </a:p>
                  </a:txBody>
                  <a:tcPr marL="0" marR="0" marT="0" marB="0" anchor="ctr" horzOverflow="overflow">
                    <a:lnL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L>
                    <a:lnR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R>
                    <a:lnT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T>
                    <a:lnB w="6350">
                      <a:solidFill>
                        <a:srgbClr val="7A4AAA">
                          <a:alpha val="0"/>
                        </a:srgbClr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49" name="Línea"/>
          <p:cNvSpPr/>
          <p:nvPr/>
        </p:nvSpPr>
        <p:spPr>
          <a:xfrm>
            <a:off x="282565" y="1534708"/>
            <a:ext cx="2898823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py_to_r(x) Convert a Python object to an R object. Also r_to_py().…"/>
          <p:cNvSpPr txBox="1"/>
          <p:nvPr/>
        </p:nvSpPr>
        <p:spPr>
          <a:xfrm>
            <a:off x="666925" y="9089127"/>
            <a:ext cx="2370482" cy="803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/>
              <a:t>py_to_r(</a:t>
            </a:r>
            <a:r>
              <a:t>x</a:t>
            </a:r>
            <a:r>
              <a:rPr b="1"/>
              <a:t>)</a:t>
            </a:r>
            <a:r>
              <a:t> Convert a Python object to an R object. Also </a:t>
            </a:r>
            <a:r>
              <a:rPr b="1"/>
              <a:t>r_to_py()</a:t>
            </a:r>
            <a:r>
              <a:t>.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b="1"/>
              <a:t>tuple(</a:t>
            </a:r>
            <a:r>
              <a:t>..., convert = FALSE</a:t>
            </a:r>
            <a:r>
              <a:rPr b="1"/>
              <a:t>)</a:t>
            </a:r>
            <a:r>
              <a:t> Create a Python tuple. tuple("a", "b", "c")</a:t>
            </a:r>
          </a:p>
        </p:txBody>
      </p:sp>
      <p:sp>
        <p:nvSpPr>
          <p:cNvPr id="151" name="Helpers"/>
          <p:cNvSpPr txBox="1"/>
          <p:nvPr/>
        </p:nvSpPr>
        <p:spPr>
          <a:xfrm>
            <a:off x="7193650" y="6315795"/>
            <a:ext cx="113214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Helpers</a:t>
            </a:r>
          </a:p>
        </p:txBody>
      </p:sp>
      <p:sp>
        <p:nvSpPr>
          <p:cNvPr id="152" name="Object Conversion"/>
          <p:cNvSpPr txBox="1"/>
          <p:nvPr/>
        </p:nvSpPr>
        <p:spPr>
          <a:xfrm>
            <a:off x="397095" y="6324693"/>
            <a:ext cx="264988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dirty="0"/>
              <a:t>Object Conversion</a:t>
            </a:r>
          </a:p>
        </p:txBody>
      </p:sp>
      <p:sp>
        <p:nvSpPr>
          <p:cNvPr id="153" name="dict(..., convert = FALSE) Create a Python dictionary object. Also py_dict() to make a dictionary that uses Python objects as keys. dict(foo = &quot;bar&quot;, index = 42L)…"/>
          <p:cNvSpPr txBox="1"/>
          <p:nvPr/>
        </p:nvSpPr>
        <p:spPr>
          <a:xfrm>
            <a:off x="3445094" y="6685188"/>
            <a:ext cx="3214556" cy="3836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dict</a:t>
            </a:r>
            <a:r>
              <a:rPr b="1" dirty="0"/>
              <a:t>(</a:t>
            </a:r>
            <a:r>
              <a:rPr dirty="0"/>
              <a:t>..., convert = FALSE</a:t>
            </a:r>
            <a:r>
              <a:rPr b="1" dirty="0"/>
              <a:t>)</a:t>
            </a:r>
            <a:r>
              <a:rPr dirty="0"/>
              <a:t> Create a Python dictionary object. Also </a:t>
            </a:r>
            <a:r>
              <a:rPr b="1" dirty="0" err="1"/>
              <a:t>py_dict</a:t>
            </a:r>
            <a:r>
              <a:rPr b="1" dirty="0"/>
              <a:t>() </a:t>
            </a:r>
            <a:r>
              <a:rPr dirty="0"/>
              <a:t>to make a dictionary that uses Python objects as keys. </a:t>
            </a:r>
            <a:r>
              <a:rPr dirty="0" err="1"/>
              <a:t>dict</a:t>
            </a:r>
            <a:r>
              <a:rPr dirty="0"/>
              <a:t>(foo = "bar", index = 42L)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np_array</a:t>
            </a:r>
            <a:r>
              <a:rPr b="1" dirty="0"/>
              <a:t>(</a:t>
            </a:r>
            <a:r>
              <a:rPr dirty="0"/>
              <a:t>data, </a:t>
            </a:r>
            <a:r>
              <a:rPr dirty="0" err="1"/>
              <a:t>dtype</a:t>
            </a:r>
            <a:r>
              <a:rPr dirty="0"/>
              <a:t> = NULL, order = "C"</a:t>
            </a:r>
            <a:r>
              <a:rPr b="1" dirty="0"/>
              <a:t>)</a:t>
            </a:r>
            <a:r>
              <a:rPr dirty="0"/>
              <a:t> Create NumPy arrays. </a:t>
            </a:r>
            <a:r>
              <a:rPr dirty="0" err="1"/>
              <a:t>np_array</a:t>
            </a:r>
            <a:r>
              <a:rPr dirty="0"/>
              <a:t>(c(1:8), </a:t>
            </a:r>
            <a:r>
              <a:rPr dirty="0" err="1"/>
              <a:t>dtype</a:t>
            </a:r>
            <a:r>
              <a:rPr dirty="0"/>
              <a:t> = "float16")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array_reshape</a:t>
            </a:r>
            <a:r>
              <a:rPr b="1" dirty="0"/>
              <a:t>(</a:t>
            </a:r>
            <a:r>
              <a:rPr dirty="0"/>
              <a:t>x, dim, order = c("C", "F")</a:t>
            </a:r>
            <a:r>
              <a:rPr b="1" dirty="0"/>
              <a:t>)</a:t>
            </a:r>
            <a:r>
              <a:rPr dirty="0"/>
              <a:t> Reshape a Python array. x </a:t>
            </a:r>
            <a:r>
              <a:rPr sz="980" dirty="0"/>
              <a:t>&lt;-</a:t>
            </a:r>
            <a:r>
              <a:rPr dirty="0"/>
              <a:t> 1:4; </a:t>
            </a:r>
            <a:r>
              <a:rPr dirty="0" err="1"/>
              <a:t>array_reshape</a:t>
            </a:r>
            <a:r>
              <a:rPr dirty="0"/>
              <a:t>(x, c(2, 2))</a:t>
            </a:r>
            <a:endParaRPr i="1" dirty="0"/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py_func</a:t>
            </a:r>
            <a:r>
              <a:rPr b="1" dirty="0"/>
              <a:t>(</a:t>
            </a:r>
            <a:r>
              <a:rPr dirty="0"/>
              <a:t>f</a:t>
            </a:r>
            <a:r>
              <a:rPr b="1" dirty="0"/>
              <a:t>)</a:t>
            </a:r>
            <a:r>
              <a:rPr dirty="0"/>
              <a:t> Wrap an R function in a Python function </a:t>
            </a:r>
            <a:br>
              <a:rPr dirty="0"/>
            </a:br>
            <a:r>
              <a:rPr dirty="0"/>
              <a:t>with the same signature. </a:t>
            </a:r>
            <a:r>
              <a:rPr dirty="0" err="1"/>
              <a:t>py_func</a:t>
            </a:r>
            <a:r>
              <a:rPr dirty="0"/>
              <a:t>(</a:t>
            </a:r>
            <a:r>
              <a:rPr dirty="0" err="1"/>
              <a:t>xor</a:t>
            </a:r>
            <a:r>
              <a:rPr dirty="0"/>
              <a:t>)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py_main_thread_func</a:t>
            </a:r>
            <a:r>
              <a:rPr b="1" dirty="0"/>
              <a:t>(</a:t>
            </a:r>
            <a:r>
              <a:rPr dirty="0"/>
              <a:t>f</a:t>
            </a:r>
            <a:r>
              <a:rPr b="1" dirty="0"/>
              <a:t>)</a:t>
            </a:r>
            <a:r>
              <a:rPr dirty="0"/>
              <a:t> Create a function that will always be called on the main thread.</a:t>
            </a:r>
            <a:r>
              <a:rPr i="1" dirty="0"/>
              <a:t> </a:t>
            </a:r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/>
              <a:t>iterate(</a:t>
            </a:r>
            <a:r>
              <a:rPr dirty="0"/>
              <a:t>it, f = base::identity, simplify = TRUE</a:t>
            </a:r>
            <a:r>
              <a:rPr b="1" dirty="0"/>
              <a:t>)</a:t>
            </a:r>
            <a:r>
              <a:rPr dirty="0"/>
              <a:t> Apply an </a:t>
            </a:r>
            <a:br>
              <a:rPr dirty="0"/>
            </a:br>
            <a:r>
              <a:rPr dirty="0"/>
              <a:t>R function to each value of a Python iterator or return the values as an R vector, draining the iterator as you </a:t>
            </a:r>
            <a:br>
              <a:rPr dirty="0"/>
            </a:br>
            <a:r>
              <a:rPr dirty="0"/>
              <a:t>go. Also </a:t>
            </a:r>
            <a:r>
              <a:rPr b="1" dirty="0" err="1"/>
              <a:t>iter_next</a:t>
            </a:r>
            <a:r>
              <a:rPr b="1" dirty="0"/>
              <a:t>() </a:t>
            </a:r>
            <a:r>
              <a:rPr dirty="0"/>
              <a:t>and </a:t>
            </a:r>
            <a:r>
              <a:rPr b="1" dirty="0" err="1"/>
              <a:t>as_iterator</a:t>
            </a:r>
            <a:r>
              <a:rPr b="1" dirty="0"/>
              <a:t>()</a:t>
            </a:r>
            <a:r>
              <a:rPr dirty="0"/>
              <a:t>.</a:t>
            </a:r>
            <a:endParaRPr i="1" dirty="0"/>
          </a:p>
          <a:p>
            <a:pPr defTabSz="572516">
              <a:lnSpc>
                <a:spcPct val="80000"/>
              </a:lnSpc>
              <a:spcBef>
                <a:spcPts val="900"/>
              </a:spcBef>
              <a:defRPr sz="1078" b="0">
                <a:solidFill>
                  <a:srgbClr val="000000"/>
                </a:solidFill>
              </a:defRPr>
            </a:pPr>
            <a:r>
              <a:rPr b="1" dirty="0" err="1"/>
              <a:t>py_iterator</a:t>
            </a:r>
            <a:r>
              <a:rPr b="1" dirty="0"/>
              <a:t>(</a:t>
            </a:r>
            <a:r>
              <a:rPr dirty="0" err="1"/>
              <a:t>fn</a:t>
            </a:r>
            <a:r>
              <a:rPr dirty="0"/>
              <a:t>, completed = NULL</a:t>
            </a:r>
            <a:r>
              <a:rPr b="1" dirty="0"/>
              <a:t>)</a:t>
            </a:r>
            <a:r>
              <a:rPr dirty="0"/>
              <a:t> Create a Python iterator from an R function. </a:t>
            </a:r>
            <a:r>
              <a:rPr dirty="0" err="1"/>
              <a:t>seq_gen</a:t>
            </a:r>
            <a:r>
              <a:rPr dirty="0"/>
              <a:t> </a:t>
            </a:r>
            <a:r>
              <a:rPr sz="980" dirty="0"/>
              <a:t>&lt;-</a:t>
            </a:r>
            <a:r>
              <a:rPr dirty="0"/>
              <a:t> function(x){</a:t>
            </a:r>
            <a:br>
              <a:rPr dirty="0"/>
            </a:br>
            <a:r>
              <a:rPr dirty="0"/>
              <a:t>n </a:t>
            </a:r>
            <a:r>
              <a:rPr sz="980" dirty="0"/>
              <a:t>&lt;-</a:t>
            </a:r>
            <a:r>
              <a:rPr dirty="0"/>
              <a:t> x; function() {n </a:t>
            </a:r>
            <a:r>
              <a:rPr sz="980" dirty="0"/>
              <a:t>&lt;&lt;-</a:t>
            </a:r>
            <a:r>
              <a:rPr dirty="0"/>
              <a:t> n + 1; n}}; </a:t>
            </a:r>
            <a:r>
              <a:rPr dirty="0" err="1"/>
              <a:t>py_iterator</a:t>
            </a:r>
            <a:r>
              <a:rPr dirty="0"/>
              <a:t>(</a:t>
            </a:r>
            <a:r>
              <a:rPr dirty="0" err="1"/>
              <a:t>seq_gen</a:t>
            </a:r>
            <a:r>
              <a:rPr dirty="0"/>
              <a:t>(9))</a:t>
            </a:r>
          </a:p>
        </p:txBody>
      </p:sp>
      <p:sp>
        <p:nvSpPr>
          <p:cNvPr id="154" name="Reticulate provides automatic built-in conversion between Python and R for many Python types."/>
          <p:cNvSpPr txBox="1"/>
          <p:nvPr/>
        </p:nvSpPr>
        <p:spPr>
          <a:xfrm>
            <a:off x="434229" y="6858175"/>
            <a:ext cx="2936923" cy="36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60831">
              <a:lnSpc>
                <a:spcPct val="80000"/>
              </a:lnSpc>
              <a:spcBef>
                <a:spcPts val="900"/>
              </a:spcBef>
              <a:defRPr sz="1056" b="0">
                <a:solidFill>
                  <a:srgbClr val="7A4300"/>
                </a:solidFill>
              </a:defRPr>
            </a:pPr>
            <a:r>
              <a:t>Reticulate provides </a:t>
            </a:r>
            <a:r>
              <a:rPr b="1"/>
              <a:t>automatic</a:t>
            </a:r>
            <a:r>
              <a:t> built-in conversion between Python and R for many Python types.</a:t>
            </a:r>
          </a:p>
        </p:txBody>
      </p:sp>
      <p:sp>
        <p:nvSpPr>
          <p:cNvPr id="155" name="Flecha doble"/>
          <p:cNvSpPr/>
          <p:nvPr/>
        </p:nvSpPr>
        <p:spPr>
          <a:xfrm>
            <a:off x="1655967" y="7270476"/>
            <a:ext cx="392399" cy="168527"/>
          </a:xfrm>
          <a:prstGeom prst="leftRightArrow">
            <a:avLst>
              <a:gd name="adj1" fmla="val 41302"/>
              <a:gd name="adj2" fmla="val 74247"/>
            </a:avLst>
          </a:prstGeom>
          <a:solidFill>
            <a:srgbClr val="7A4300"/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10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Tip: To index Python objects begin at 0, use integers, e.g. 0L"/>
          <p:cNvSpPr txBox="1"/>
          <p:nvPr/>
        </p:nvSpPr>
        <p:spPr>
          <a:xfrm>
            <a:off x="3083411" y="6504644"/>
            <a:ext cx="3630179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525779">
              <a:lnSpc>
                <a:spcPct val="80000"/>
              </a:lnSpc>
              <a:spcBef>
                <a:spcPts val="0"/>
              </a:spcBef>
              <a:defRPr sz="989">
                <a:solidFill>
                  <a:srgbClr val="7A4300"/>
                </a:solidFill>
              </a:defRPr>
            </a:lvl1pPr>
          </a:lstStyle>
          <a:p>
            <a:r>
              <a:t>Tip: To index Python objects begin at 0, use integers, e.g. 0L</a:t>
            </a:r>
          </a:p>
        </p:txBody>
      </p:sp>
      <p:sp>
        <p:nvSpPr>
          <p:cNvPr id="157" name="Or, if you like, you can convert manually with"/>
          <p:cNvSpPr txBox="1"/>
          <p:nvPr/>
        </p:nvSpPr>
        <p:spPr>
          <a:xfrm>
            <a:off x="426623" y="8886554"/>
            <a:ext cx="2745181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578358">
              <a:lnSpc>
                <a:spcPct val="80000"/>
              </a:lnSpc>
              <a:spcBef>
                <a:spcPts val="900"/>
              </a:spcBef>
              <a:defRPr sz="1089" b="0">
                <a:solidFill>
                  <a:srgbClr val="7A4300"/>
                </a:solidFill>
              </a:defRPr>
            </a:lvl1pPr>
          </a:lstStyle>
          <a:p>
            <a:r>
              <a:t>Or, if you like, you can convert manually with</a:t>
            </a:r>
          </a:p>
        </p:txBody>
      </p:sp>
      <p:sp>
        <p:nvSpPr>
          <p:cNvPr id="158" name="(Optional) Build Python env to use.…"/>
          <p:cNvSpPr txBox="1"/>
          <p:nvPr/>
        </p:nvSpPr>
        <p:spPr>
          <a:xfrm>
            <a:off x="308177" y="2006527"/>
            <a:ext cx="2516581" cy="435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(Optional) Build Python env to use.</a:t>
            </a:r>
            <a:r>
              <a:rPr lang="en-US" dirty="0"/>
              <a:t>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 err="1"/>
              <a:t>knitr</a:t>
            </a:r>
            <a:r>
              <a:rPr dirty="0"/>
              <a:t> versions &gt;= 1.18 will automatically use the reticulate engine for Python chunks. See </a:t>
            </a:r>
            <a:r>
              <a:rPr b="1" dirty="0"/>
              <a:t>?reticulate::</a:t>
            </a:r>
            <a:r>
              <a:rPr b="1" dirty="0" err="1"/>
              <a:t>eng_python</a:t>
            </a:r>
            <a:r>
              <a:rPr dirty="0"/>
              <a:t> for a listing of supported </a:t>
            </a:r>
            <a:r>
              <a:rPr dirty="0" err="1"/>
              <a:t>knitr</a:t>
            </a:r>
            <a:r>
              <a:rPr dirty="0"/>
              <a:t> chunk options.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Suggest the Python environment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to use, in your setup chunk.</a:t>
            </a:r>
          </a:p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Begin Python chunks with </a:t>
            </a:r>
            <a:r>
              <a:rPr b="1" dirty="0"/>
              <a:t>```{python}</a:t>
            </a:r>
            <a:r>
              <a:rPr dirty="0"/>
              <a:t>. Chunk options like </a:t>
            </a:r>
            <a:r>
              <a:rPr b="1" dirty="0"/>
              <a:t>echo</a:t>
            </a:r>
            <a:r>
              <a:rPr dirty="0"/>
              <a:t>, </a:t>
            </a:r>
            <a:r>
              <a:rPr b="1" dirty="0"/>
              <a:t>include</a:t>
            </a:r>
            <a:r>
              <a:rPr dirty="0"/>
              <a:t>, etc. all work as expected. </a:t>
            </a:r>
          </a:p>
          <a:p>
            <a:pPr>
              <a:lnSpc>
                <a:spcPct val="80000"/>
              </a:lnSpc>
              <a:spcBef>
                <a:spcPts val="15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Use the </a:t>
            </a:r>
            <a:r>
              <a:rPr b="1" dirty="0" err="1"/>
              <a:t>py</a:t>
            </a:r>
            <a:r>
              <a:rPr dirty="0"/>
              <a:t> object to access objects created in Python chunks from R chunks.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Python chunks all execute within a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b="1" dirty="0"/>
              <a:t>single</a:t>
            </a:r>
            <a:r>
              <a:rPr dirty="0"/>
              <a:t> Python session so you have access to all objects created in previous chunks.</a:t>
            </a:r>
          </a:p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Use the </a:t>
            </a:r>
            <a:r>
              <a:rPr b="1" dirty="0"/>
              <a:t>r</a:t>
            </a:r>
            <a:r>
              <a:rPr dirty="0"/>
              <a:t> object to access objects created in R chunks from Python chunks.</a:t>
            </a:r>
          </a:p>
          <a:p>
            <a:pPr>
              <a:lnSpc>
                <a:spcPct val="80000"/>
              </a:lnSpc>
              <a:spcBef>
                <a:spcPts val="120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Output displays below chunk, 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rPr dirty="0"/>
              <a:t>including matplotlib plots.</a:t>
            </a:r>
          </a:p>
        </p:txBody>
      </p:sp>
      <p:sp>
        <p:nvSpPr>
          <p:cNvPr id="159" name="Línea"/>
          <p:cNvSpPr/>
          <p:nvPr/>
        </p:nvSpPr>
        <p:spPr>
          <a:xfrm flipH="1">
            <a:off x="2738605" y="2647557"/>
            <a:ext cx="950886" cy="35765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0" name="Línea"/>
          <p:cNvSpPr/>
          <p:nvPr/>
        </p:nvSpPr>
        <p:spPr>
          <a:xfrm flipH="1" flipV="1">
            <a:off x="2848973" y="2283195"/>
            <a:ext cx="870222" cy="8156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1" name="Línea"/>
          <p:cNvSpPr/>
          <p:nvPr/>
        </p:nvSpPr>
        <p:spPr>
          <a:xfrm flipH="1">
            <a:off x="2858526" y="3164093"/>
            <a:ext cx="1121621" cy="34386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2" name="Óvalo"/>
          <p:cNvSpPr/>
          <p:nvPr/>
        </p:nvSpPr>
        <p:spPr>
          <a:xfrm>
            <a:off x="3919969" y="2941884"/>
            <a:ext cx="544081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3" name="Línea"/>
          <p:cNvSpPr/>
          <p:nvPr/>
        </p:nvSpPr>
        <p:spPr>
          <a:xfrm flipH="1">
            <a:off x="2858527" y="4108435"/>
            <a:ext cx="1698608" cy="6062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Óvalo"/>
          <p:cNvSpPr/>
          <p:nvPr/>
        </p:nvSpPr>
        <p:spPr>
          <a:xfrm>
            <a:off x="4542269" y="3908846"/>
            <a:ext cx="589416" cy="286111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Línea"/>
          <p:cNvSpPr/>
          <p:nvPr/>
        </p:nvSpPr>
        <p:spPr>
          <a:xfrm flipH="1">
            <a:off x="2738606" y="4925831"/>
            <a:ext cx="3523188" cy="48672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6" name="Óvalo"/>
          <p:cNvSpPr/>
          <p:nvPr/>
        </p:nvSpPr>
        <p:spPr>
          <a:xfrm>
            <a:off x="6228036" y="4703583"/>
            <a:ext cx="460862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7" name="Línea"/>
          <p:cNvSpPr/>
          <p:nvPr/>
        </p:nvSpPr>
        <p:spPr>
          <a:xfrm flipH="1">
            <a:off x="2314035" y="5697278"/>
            <a:ext cx="2516583" cy="18872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8" name="Línea"/>
          <p:cNvSpPr/>
          <p:nvPr/>
        </p:nvSpPr>
        <p:spPr>
          <a:xfrm flipH="1">
            <a:off x="8565415" y="2568353"/>
            <a:ext cx="2258043" cy="23537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9" name="Óvalo"/>
          <p:cNvSpPr/>
          <p:nvPr/>
        </p:nvSpPr>
        <p:spPr>
          <a:xfrm>
            <a:off x="8058093" y="3224200"/>
            <a:ext cx="460862" cy="239317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0" name="Línea"/>
          <p:cNvSpPr/>
          <p:nvPr/>
        </p:nvSpPr>
        <p:spPr>
          <a:xfrm flipH="1">
            <a:off x="8465106" y="2711705"/>
            <a:ext cx="2357012" cy="53104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1" name="Línea"/>
          <p:cNvSpPr/>
          <p:nvPr/>
        </p:nvSpPr>
        <p:spPr>
          <a:xfrm flipH="1" flipV="1">
            <a:off x="8457320" y="4278841"/>
            <a:ext cx="2372584" cy="1212763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2" name="Línea"/>
          <p:cNvSpPr/>
          <p:nvPr/>
        </p:nvSpPr>
        <p:spPr>
          <a:xfrm flipH="1" flipV="1">
            <a:off x="8316599" y="5126437"/>
            <a:ext cx="2513304" cy="204791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3" name="Línea"/>
          <p:cNvSpPr/>
          <p:nvPr/>
        </p:nvSpPr>
        <p:spPr>
          <a:xfrm flipH="1" flipV="1">
            <a:off x="7938944" y="5374211"/>
            <a:ext cx="2885352" cy="407979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4" name="Línea"/>
          <p:cNvSpPr/>
          <p:nvPr/>
        </p:nvSpPr>
        <p:spPr>
          <a:xfrm flipH="1" flipV="1">
            <a:off x="3715615" y="2250513"/>
            <a:ext cx="1" cy="27150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5" name="Óvalo"/>
          <p:cNvSpPr/>
          <p:nvPr/>
        </p:nvSpPr>
        <p:spPr>
          <a:xfrm>
            <a:off x="3704004" y="4748719"/>
            <a:ext cx="287959" cy="216875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6" name="Línea"/>
          <p:cNvSpPr/>
          <p:nvPr/>
        </p:nvSpPr>
        <p:spPr>
          <a:xfrm flipH="1">
            <a:off x="2833798" y="4862021"/>
            <a:ext cx="871325" cy="4524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177" name="reticulate.png" descr="reticulat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7758" y="217925"/>
            <a:ext cx="1358901" cy="1575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osit-full-color.png" descr="posit-full-color.pn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Óvalo"/>
          <p:cNvSpPr/>
          <p:nvPr/>
        </p:nvSpPr>
        <p:spPr>
          <a:xfrm>
            <a:off x="7695815" y="5075297"/>
            <a:ext cx="287959" cy="286112"/>
          </a:xfrm>
          <a:prstGeom prst="ellips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CC BY SA Posit Software, PBC  •   info@posit.co  •   posit.co  •  Learn more at rstudio.github.io/reticulate  •  HTML cheatsheets at pos.it/cheatsheets  •  reticulate  1.37  •  Updated: 2024-06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t>CC BY SA Posit Software, PBC  •   </a:t>
            </a:r>
            <a:r>
              <a:rPr>
                <a:hlinkClick r:id="rId7"/>
              </a:rPr>
              <a:t>info@posit.co</a:t>
            </a:r>
            <a:r>
              <a:t>  •   </a:t>
            </a:r>
            <a:r>
              <a:rPr>
                <a:hlinkClick r:id="rId8"/>
              </a:rPr>
              <a:t>posit.co</a:t>
            </a:r>
            <a:r>
              <a:t>  •  Learn more at </a:t>
            </a:r>
            <a:r>
              <a:rPr b="1">
                <a:hlinkClick r:id="rId9"/>
              </a:rPr>
              <a:t>rstudio.github.io/reticulate</a:t>
            </a:r>
            <a:r>
              <a:t>  •  HTML cheatsheets at </a:t>
            </a:r>
            <a:r>
              <a:rPr b="1">
                <a:hlinkClick r:id="rId10"/>
              </a:rPr>
              <a:t>pos.it/cheatsheets</a:t>
            </a:r>
            <a:r>
              <a:t>  •  reticulate  1.37  •  Updated: 2024-06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 descr="pasted-image.png"/>
          <p:cNvPicPr>
            <a:picLocks noChangeAspect="1"/>
          </p:cNvPicPr>
          <p:nvPr/>
        </p:nvPicPr>
        <p:blipFill>
          <a:blip r:embed="rId2"/>
          <a:srcRect t="3356" b="3356"/>
          <a:stretch>
            <a:fillRect/>
          </a:stretch>
        </p:blipFill>
        <p:spPr>
          <a:xfrm>
            <a:off x="311894" y="1950448"/>
            <a:ext cx="6502401" cy="4369966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pic>
        <p:nvPicPr>
          <p:cNvPr id="183" name="Screen Shot 2019-04-18 at 10.00.31 AM.png" descr="Screen Shot 2019-04-18 at 10.00.31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0826" y="-12245"/>
            <a:ext cx="5855262" cy="184591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Rectángulo"/>
          <p:cNvSpPr/>
          <p:nvPr/>
        </p:nvSpPr>
        <p:spPr>
          <a:xfrm>
            <a:off x="7117388" y="1735287"/>
            <a:ext cx="3198417" cy="3512824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5" name="Agrupar"/>
          <p:cNvSpPr/>
          <p:nvPr/>
        </p:nvSpPr>
        <p:spPr>
          <a:xfrm>
            <a:off x="10457573" y="1735287"/>
            <a:ext cx="3193759" cy="8600871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6" name="Agrupar"/>
          <p:cNvSpPr/>
          <p:nvPr/>
        </p:nvSpPr>
        <p:spPr>
          <a:xfrm>
            <a:off x="7107555" y="7167419"/>
            <a:ext cx="3206459" cy="3174139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7" name="Agrupar"/>
          <p:cNvSpPr/>
          <p:nvPr/>
        </p:nvSpPr>
        <p:spPr>
          <a:xfrm>
            <a:off x="7114066" y="5381115"/>
            <a:ext cx="3206459" cy="1655754"/>
          </a:xfrm>
          <a:prstGeom prst="rect">
            <a:avLst/>
          </a:prstGeom>
          <a:solidFill>
            <a:srgbClr val="C1922C">
              <a:alpha val="14629"/>
            </a:srgb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Línea"/>
          <p:cNvSpPr/>
          <p:nvPr/>
        </p:nvSpPr>
        <p:spPr>
          <a:xfrm>
            <a:off x="319232" y="723900"/>
            <a:ext cx="6505623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Reticulate binds to a local instance of Python when you first call import() directly or implicitly from an R session. To control the process, find or build your desired Python instance. Then suggest your instance to reticulate. Restart R to unbind."/>
          <p:cNvSpPr txBox="1"/>
          <p:nvPr/>
        </p:nvSpPr>
        <p:spPr>
          <a:xfrm>
            <a:off x="7131122" y="1174939"/>
            <a:ext cx="4742765" cy="692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B07E2C"/>
                </a:solidFill>
              </a:defRPr>
            </a:pPr>
            <a:r>
              <a:t>Reticulate binds to a local instance of Python when you first call </a:t>
            </a:r>
            <a:r>
              <a:rPr b="1"/>
              <a:t>import()</a:t>
            </a:r>
            <a:r>
              <a:t> directly or implicitly from an R session. To control the process, find or build your desired Python instance. Then suggest your instance to reticulate. </a:t>
            </a:r>
            <a:r>
              <a:rPr b="1"/>
              <a:t>Restart R to unbind.</a:t>
            </a:r>
          </a:p>
        </p:txBody>
      </p:sp>
      <p:sp>
        <p:nvSpPr>
          <p:cNvPr id="190" name="CC BY SA Posit Software, PBC  •   info@posit.co  •   posit.co  •  Learn more at rstudio.github.io/reticulate  •  HTML cheatsheets at pos.it/cheatsheets  •  reticulate  1.28  •  Updated: 2023-07"/>
          <p:cNvSpPr txBox="1"/>
          <p:nvPr/>
        </p:nvSpPr>
        <p:spPr>
          <a:xfrm>
            <a:off x="2353572" y="10340910"/>
            <a:ext cx="11322666" cy="248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570" tIns="54570" rIns="54570" bIns="54570" anchor="ctr">
            <a:spAutoFit/>
          </a:bodyPr>
          <a:lstStyle/>
          <a:p>
            <a:pPr algn="r">
              <a:lnSpc>
                <a:spcPct val="90000"/>
              </a:lnSpc>
              <a:spcBef>
                <a:spcPts val="0"/>
              </a:spcBef>
              <a:defRPr sz="900" b="0">
                <a:solidFill>
                  <a:srgbClr val="000000"/>
                </a:solidFill>
              </a:defRPr>
            </a:pPr>
            <a:r>
              <a:t>CC BY SA Posit Software, PBC  •   </a:t>
            </a:r>
            <a:r>
              <a:rPr>
                <a:hlinkClick r:id="rId4"/>
              </a:rPr>
              <a:t>info@posit.co</a:t>
            </a:r>
            <a:r>
              <a:t>  •   </a:t>
            </a:r>
            <a:r>
              <a:rPr>
                <a:hlinkClick r:id="rId5"/>
              </a:rPr>
              <a:t>posit.co</a:t>
            </a:r>
            <a:r>
              <a:t>  •  Learn more at </a:t>
            </a:r>
            <a:r>
              <a:rPr b="1">
                <a:hlinkClick r:id="rId6"/>
              </a:rPr>
              <a:t>rstudio.github.io/reticulate</a:t>
            </a:r>
            <a:r>
              <a:t>  •  HTML cheatsheets at </a:t>
            </a:r>
            <a:r>
              <a:rPr b="1">
                <a:hlinkClick r:id="rId7"/>
              </a:rPr>
              <a:t>pos.it/cheatsheets</a:t>
            </a:r>
            <a:r>
              <a:t>  •  reticulate  1.28  •  Updated: 2023-07</a:t>
            </a:r>
          </a:p>
        </p:txBody>
      </p:sp>
      <p:sp>
        <p:nvSpPr>
          <p:cNvPr id="191" name="Suggest an env to use"/>
          <p:cNvSpPr txBox="1"/>
          <p:nvPr/>
        </p:nvSpPr>
        <p:spPr>
          <a:xfrm>
            <a:off x="10551042" y="1759573"/>
            <a:ext cx="319775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Suggest an env to use</a:t>
            </a:r>
          </a:p>
        </p:txBody>
      </p:sp>
      <p:sp>
        <p:nvSpPr>
          <p:cNvPr id="192" name="Find Python"/>
          <p:cNvSpPr txBox="1"/>
          <p:nvPr/>
        </p:nvSpPr>
        <p:spPr>
          <a:xfrm>
            <a:off x="7210070" y="1759573"/>
            <a:ext cx="1732416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Find Python</a:t>
            </a:r>
          </a:p>
        </p:txBody>
      </p:sp>
      <p:sp>
        <p:nvSpPr>
          <p:cNvPr id="193" name="Configure Python"/>
          <p:cNvSpPr txBox="1"/>
          <p:nvPr/>
        </p:nvSpPr>
        <p:spPr>
          <a:xfrm>
            <a:off x="7120933" y="792507"/>
            <a:ext cx="2926345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rPr dirty="0"/>
              <a:t>Configure Python</a:t>
            </a:r>
          </a:p>
        </p:txBody>
      </p:sp>
      <p:sp>
        <p:nvSpPr>
          <p:cNvPr id="194" name="Otherwise, reticulate scans the instances on your computer in the following order:"/>
          <p:cNvSpPr txBox="1"/>
          <p:nvPr/>
        </p:nvSpPr>
        <p:spPr>
          <a:xfrm>
            <a:off x="10568066" y="4245566"/>
            <a:ext cx="2968669" cy="860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t>Otherwise, reticulate scans the instances on your computer in the following order:</a:t>
            </a:r>
          </a:p>
        </p:txBody>
      </p:sp>
      <p:sp>
        <p:nvSpPr>
          <p:cNvPr id="195" name="virtualenv_create(envname = NULL, ...) Create a new virtual environment.  virtualenv_create(&quot;r-pandas&quot;)…"/>
          <p:cNvSpPr txBox="1"/>
          <p:nvPr/>
        </p:nvSpPr>
        <p:spPr>
          <a:xfrm>
            <a:off x="7178505" y="5833161"/>
            <a:ext cx="3006514" cy="109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virtualenv_create(</a:t>
            </a:r>
            <a:r>
              <a:t>envname = NULL, ...</a:t>
            </a:r>
            <a:r>
              <a:rPr b="1"/>
              <a:t>)</a:t>
            </a:r>
            <a:r>
              <a:t> Create a new virtual environment. </a:t>
            </a:r>
            <a:br/>
            <a:r>
              <a:t>virtualenv_create("r-pandas")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conda_create(</a:t>
            </a:r>
            <a:r>
              <a:t>envname = NULL, ...</a:t>
            </a:r>
            <a:r>
              <a:rPr b="1"/>
              <a:t>)</a:t>
            </a:r>
            <a:r>
              <a:t> </a:t>
            </a:r>
            <a:br/>
            <a:r>
              <a:t>Create a new conda environment. </a:t>
            </a:r>
            <a:br/>
            <a:r>
              <a:t>conda_create("r-pandas", packages = "pandas")</a:t>
            </a:r>
          </a:p>
        </p:txBody>
      </p:sp>
      <p:sp>
        <p:nvSpPr>
          <p:cNvPr id="196" name="py_install(packages, envname, ...) Installs Python packages into a Python env. py_install(&quot;pandas&quot;)…"/>
          <p:cNvSpPr txBox="1"/>
          <p:nvPr/>
        </p:nvSpPr>
        <p:spPr>
          <a:xfrm>
            <a:off x="7178505" y="8214015"/>
            <a:ext cx="3014882" cy="19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py_install(</a:t>
            </a:r>
            <a:r>
              <a:t>packages, envname, ...</a:t>
            </a:r>
            <a:r>
              <a:rPr b="1"/>
              <a:t>)</a:t>
            </a:r>
            <a:r>
              <a:t> Installs Python packages into a Python env. py_install("pandas")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virtualenv_install(</a:t>
            </a:r>
            <a:r>
              <a:t>envname, packages, ...</a:t>
            </a:r>
            <a:r>
              <a:rPr b="1"/>
              <a:t>)</a:t>
            </a:r>
            <a:r>
              <a:t> Install a package within a virtualenv. Also </a:t>
            </a:r>
            <a:r>
              <a:rPr b="1"/>
              <a:t>virtualenv_remove()</a:t>
            </a:r>
            <a:r>
              <a:t>. virtualenv_install("r-pandas", packages = "pandas")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conda_install(</a:t>
            </a:r>
            <a:r>
              <a:t>envname, packages, ...</a:t>
            </a:r>
            <a:r>
              <a:rPr b="1"/>
              <a:t>)</a:t>
            </a:r>
            <a:r>
              <a:t> Install a package within a conda env. Also </a:t>
            </a:r>
            <a:r>
              <a:rPr b="1"/>
              <a:t>conda_remove()</a:t>
            </a:r>
            <a:r>
              <a:t>. conda_install("r-pandas", packages = "plotly")</a:t>
            </a:r>
          </a:p>
        </p:txBody>
      </p:sp>
      <p:sp>
        <p:nvSpPr>
          <p:cNvPr id="197" name="Create a Python env"/>
          <p:cNvSpPr txBox="1"/>
          <p:nvPr/>
        </p:nvSpPr>
        <p:spPr>
          <a:xfrm>
            <a:off x="7203881" y="5404473"/>
            <a:ext cx="293265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Create a Python env</a:t>
            </a:r>
          </a:p>
        </p:txBody>
      </p:sp>
      <p:sp>
        <p:nvSpPr>
          <p:cNvPr id="198" name="Install Python packages with R (below) or the shell:…"/>
          <p:cNvSpPr txBox="1"/>
          <p:nvPr/>
        </p:nvSpPr>
        <p:spPr>
          <a:xfrm>
            <a:off x="7235631" y="7651487"/>
            <a:ext cx="2950306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72516">
              <a:lnSpc>
                <a:spcPct val="80000"/>
              </a:lnSpc>
              <a:spcBef>
                <a:spcPts val="300"/>
              </a:spcBef>
              <a:defRPr sz="1078" b="0">
                <a:solidFill>
                  <a:srgbClr val="7A4300"/>
                </a:solidFill>
              </a:defRPr>
            </a:pPr>
            <a:r>
              <a:t>Install Python packages with R (below) or the shell:</a:t>
            </a:r>
          </a:p>
          <a:p>
            <a:pPr defTabSz="572516">
              <a:lnSpc>
                <a:spcPct val="80000"/>
              </a:lnSpc>
              <a:spcBef>
                <a:spcPts val="0"/>
              </a:spcBef>
              <a:defRPr sz="1078">
                <a:solidFill>
                  <a:srgbClr val="7A4300"/>
                </a:solidFill>
              </a:defRPr>
            </a:pPr>
            <a:r>
              <a:t>pip install SciPy</a:t>
            </a:r>
          </a:p>
          <a:p>
            <a:pPr defTabSz="572516">
              <a:lnSpc>
                <a:spcPct val="80000"/>
              </a:lnSpc>
              <a:spcBef>
                <a:spcPts val="0"/>
              </a:spcBef>
              <a:defRPr sz="1078">
                <a:solidFill>
                  <a:srgbClr val="7A4300"/>
                </a:solidFill>
              </a:defRPr>
            </a:pPr>
            <a:r>
              <a:t>conda install SciPy</a:t>
            </a:r>
          </a:p>
        </p:txBody>
      </p:sp>
      <p:sp>
        <p:nvSpPr>
          <p:cNvPr id="199" name="Línea"/>
          <p:cNvSpPr/>
          <p:nvPr/>
        </p:nvSpPr>
        <p:spPr>
          <a:xfrm>
            <a:off x="2354308" y="10337513"/>
            <a:ext cx="11321194" cy="1"/>
          </a:xfrm>
          <a:prstGeom prst="line">
            <a:avLst/>
          </a:prstGeom>
          <a:ln w="12700">
            <a:solidFill>
              <a:srgbClr val="E4E4E3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0" name="Python in the IDE"/>
          <p:cNvSpPr txBox="1"/>
          <p:nvPr/>
        </p:nvSpPr>
        <p:spPr>
          <a:xfrm>
            <a:off x="316389" y="736600"/>
            <a:ext cx="2508958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Python in the IDE</a:t>
            </a:r>
          </a:p>
        </p:txBody>
      </p:sp>
      <p:sp>
        <p:nvSpPr>
          <p:cNvPr id="201" name="Requires reticulate plus RStudio v1.2+. Some features require v1.4+."/>
          <p:cNvSpPr txBox="1"/>
          <p:nvPr/>
        </p:nvSpPr>
        <p:spPr>
          <a:xfrm>
            <a:off x="2843955" y="854218"/>
            <a:ext cx="4066918" cy="23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554990">
              <a:lnSpc>
                <a:spcPct val="80000"/>
              </a:lnSpc>
              <a:spcBef>
                <a:spcPts val="900"/>
              </a:spcBef>
              <a:defRPr sz="1045" b="0">
                <a:solidFill>
                  <a:srgbClr val="000000"/>
                </a:solidFill>
              </a:defRPr>
            </a:lvl1pPr>
          </a:lstStyle>
          <a:p>
            <a:r>
              <a:rPr dirty="0"/>
              <a:t>Requires reticulate plus RStudio v1.2+. Some features require v1.4+.</a:t>
            </a:r>
          </a:p>
        </p:txBody>
      </p:sp>
      <p:sp>
        <p:nvSpPr>
          <p:cNvPr id="202" name="View Python objects in the Data Viewer."/>
          <p:cNvSpPr txBox="1"/>
          <p:nvPr/>
        </p:nvSpPr>
        <p:spPr>
          <a:xfrm>
            <a:off x="6048999" y="1174839"/>
            <a:ext cx="847877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t>View Python objects in the Data Viewer.</a:t>
            </a:r>
          </a:p>
        </p:txBody>
      </p:sp>
      <p:sp>
        <p:nvSpPr>
          <p:cNvPr id="203" name="Execute Python code line by line with Cmd +  Enter (Ctrl + Enter)."/>
          <p:cNvSpPr txBox="1"/>
          <p:nvPr/>
        </p:nvSpPr>
        <p:spPr>
          <a:xfrm>
            <a:off x="3772902" y="1163873"/>
            <a:ext cx="1104512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54990">
              <a:lnSpc>
                <a:spcPct val="80000"/>
              </a:lnSpc>
              <a:spcBef>
                <a:spcPts val="900"/>
              </a:spcBef>
              <a:defRPr sz="1045" b="0">
                <a:solidFill>
                  <a:srgbClr val="000000"/>
                </a:solidFill>
              </a:defRPr>
            </a:pPr>
            <a:r>
              <a:t>Execute Python code line by line with </a:t>
            </a:r>
            <a:r>
              <a:rPr b="1"/>
              <a:t>Cmd +  Enter</a:t>
            </a:r>
            <a:r>
              <a:t> (</a:t>
            </a:r>
            <a:r>
              <a:rPr b="1"/>
              <a:t>Ctrl + Enter</a:t>
            </a:r>
            <a:r>
              <a:t>).</a:t>
            </a:r>
          </a:p>
        </p:txBody>
      </p:sp>
      <p:sp>
        <p:nvSpPr>
          <p:cNvPr id="204" name="Source Python scripts."/>
          <p:cNvSpPr txBox="1"/>
          <p:nvPr/>
        </p:nvSpPr>
        <p:spPr>
          <a:xfrm>
            <a:off x="3151066" y="1174839"/>
            <a:ext cx="506588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t>Source Python scripts.</a:t>
            </a:r>
          </a:p>
        </p:txBody>
      </p:sp>
      <p:sp>
        <p:nvSpPr>
          <p:cNvPr id="205" name="Syntax highlighting for Python scripts and chunks."/>
          <p:cNvSpPr txBox="1"/>
          <p:nvPr/>
        </p:nvSpPr>
        <p:spPr>
          <a:xfrm>
            <a:off x="313325" y="1177399"/>
            <a:ext cx="1016404" cy="614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t>Syntax highlighting for Python scripts and chunks.</a:t>
            </a:r>
          </a:p>
        </p:txBody>
      </p:sp>
      <p:sp>
        <p:nvSpPr>
          <p:cNvPr id="206" name="View Python objects in the Environment Pane."/>
          <p:cNvSpPr txBox="1"/>
          <p:nvPr/>
        </p:nvSpPr>
        <p:spPr>
          <a:xfrm>
            <a:off x="4999567" y="1174839"/>
            <a:ext cx="990779" cy="860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lvl1pPr>
          </a:lstStyle>
          <a:p>
            <a:r>
              <a:t>View Python objects in the Environment Pane.</a:t>
            </a:r>
          </a:p>
        </p:txBody>
      </p:sp>
      <p:sp>
        <p:nvSpPr>
          <p:cNvPr id="207" name="Tab completion for Python functions and objects (and Python modules imported in R scripts)."/>
          <p:cNvSpPr txBox="1"/>
          <p:nvPr/>
        </p:nvSpPr>
        <p:spPr>
          <a:xfrm>
            <a:off x="1382076" y="1174839"/>
            <a:ext cx="1564022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560831">
              <a:lnSpc>
                <a:spcPct val="80000"/>
              </a:lnSpc>
              <a:spcBef>
                <a:spcPts val="900"/>
              </a:spcBef>
              <a:defRPr sz="1056" b="0">
                <a:solidFill>
                  <a:srgbClr val="000000"/>
                </a:solidFill>
              </a:defRPr>
            </a:lvl1pPr>
          </a:lstStyle>
          <a:p>
            <a:r>
              <a:t>Tab completion for Python functions and objects (and Python modules imported in R scripts).</a:t>
            </a:r>
          </a:p>
        </p:txBody>
      </p:sp>
      <p:sp>
        <p:nvSpPr>
          <p:cNvPr id="208" name="Línea"/>
          <p:cNvSpPr/>
          <p:nvPr/>
        </p:nvSpPr>
        <p:spPr>
          <a:xfrm>
            <a:off x="7115337" y="723900"/>
            <a:ext cx="4239786" cy="0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9" name="Línea"/>
          <p:cNvSpPr/>
          <p:nvPr/>
        </p:nvSpPr>
        <p:spPr>
          <a:xfrm>
            <a:off x="320653" y="7078088"/>
            <a:ext cx="6497582" cy="1"/>
          </a:xfrm>
          <a:prstGeom prst="line">
            <a:avLst/>
          </a:prstGeom>
          <a:ln w="6350">
            <a:solidFill>
              <a:srgbClr val="767C85"/>
            </a:solidFill>
            <a:miter lim="400000"/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0" name="Python REPL"/>
          <p:cNvSpPr txBox="1"/>
          <p:nvPr/>
        </p:nvSpPr>
        <p:spPr>
          <a:xfrm>
            <a:off x="317810" y="7078088"/>
            <a:ext cx="1944186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Python REPL</a:t>
            </a:r>
          </a:p>
        </p:txBody>
      </p:sp>
      <p:sp>
        <p:nvSpPr>
          <p:cNvPr id="211" name="Install Packages"/>
          <p:cNvSpPr txBox="1"/>
          <p:nvPr/>
        </p:nvSpPr>
        <p:spPr>
          <a:xfrm>
            <a:off x="7207322" y="7186978"/>
            <a:ext cx="235005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2700" tIns="12700" rIns="12700" bIns="12700" anchor="ctr">
            <a:spAutoFit/>
          </a:bodyPr>
          <a:lstStyle/>
          <a:p>
            <a:pPr lvl="1" indent="0">
              <a:lnSpc>
                <a:spcPct val="80000"/>
              </a:lnSpc>
              <a:spcBef>
                <a:spcPts val="0"/>
              </a:spcBef>
              <a:defRPr sz="2500" b="0">
                <a:solidFill>
                  <a:srgbClr val="654F25"/>
                </a:solidFill>
              </a:defRPr>
            </a:pPr>
            <a:r>
              <a:t>Install Packages</a:t>
            </a:r>
          </a:p>
        </p:txBody>
      </p:sp>
      <p:sp>
        <p:nvSpPr>
          <p:cNvPr id="212" name="install_python(version, list = FALSE, force = FALSE) Download and install Python. install_python(&quot;3.9.16&quot;)…"/>
          <p:cNvSpPr txBox="1"/>
          <p:nvPr/>
        </p:nvSpPr>
        <p:spPr>
          <a:xfrm>
            <a:off x="7178505" y="2191520"/>
            <a:ext cx="3009901" cy="3053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>
                <a:solidFill>
                  <a:srgbClr val="000000"/>
                </a:solidFill>
              </a:defRPr>
            </a:pPr>
            <a:r>
              <a:t>install_python(</a:t>
            </a:r>
            <a:r>
              <a:rPr b="0"/>
              <a:t>version, list = FALSE, force = FALSE</a:t>
            </a:r>
            <a:r>
              <a:t>) </a:t>
            </a:r>
            <a:r>
              <a:rPr b="0"/>
              <a:t>Download and install Python. install_python("3.9.16")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py_available(</a:t>
            </a:r>
            <a:r>
              <a:t>initialize = FALSE</a:t>
            </a:r>
            <a:r>
              <a:rPr b="1"/>
              <a:t>)</a:t>
            </a:r>
            <a:r>
              <a:t> Check if Python is available on your system. Also </a:t>
            </a:r>
            <a:r>
              <a:rPr b="1"/>
              <a:t>py_module_available() </a:t>
            </a:r>
            <a:r>
              <a:t>and </a:t>
            </a:r>
            <a:r>
              <a:rPr b="1"/>
              <a:t>py_numpy_module().</a:t>
            </a:r>
            <a:r>
              <a:t> py_available()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py_discover_config()</a:t>
            </a:r>
            <a:r>
              <a:t> Return the detected installation of Python. Use </a:t>
            </a:r>
            <a:r>
              <a:rPr b="1"/>
              <a:t>py_config()</a:t>
            </a:r>
            <a:r>
              <a:t> to check which version has been loaded. py_config()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virtualenv_list()</a:t>
            </a:r>
            <a:r>
              <a:t> List all available virtual environments. Also </a:t>
            </a:r>
            <a:r>
              <a:rPr b="1"/>
              <a:t>virtualenv_root()</a:t>
            </a:r>
            <a:r>
              <a:t>. virtualenv_list()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conda_list(</a:t>
            </a:r>
            <a:r>
              <a:t>conda = "auto"</a:t>
            </a:r>
            <a:r>
              <a:rPr b="1"/>
              <a:t>)</a:t>
            </a:r>
            <a:r>
              <a:t> List all available conda environments. Also </a:t>
            </a:r>
            <a:r>
              <a:rPr b="1"/>
              <a:t>conda_binary()</a:t>
            </a:r>
            <a:r>
              <a:t> and </a:t>
            </a:r>
            <a:r>
              <a:rPr b="1"/>
              <a:t>conda_version()</a:t>
            </a:r>
            <a:r>
              <a:t>. conda_list()</a:t>
            </a:r>
          </a:p>
        </p:txBody>
      </p:sp>
      <p:pic>
        <p:nvPicPr>
          <p:cNvPr id="213" name="Screen Shot 2019-04-24 at 3.07.57 PM.png" descr="Screen Shot 2019-04-24 at 3.07.57 PM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7939" y="2639991"/>
            <a:ext cx="116971" cy="1452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Screen Shot 2019-04-24 at 3.06.42 PM.png" descr="Screen Shot 2019-04-24 at 3.06.42 PM.png"/>
          <p:cNvPicPr>
            <a:picLocks noChangeAspect="1"/>
          </p:cNvPicPr>
          <p:nvPr/>
        </p:nvPicPr>
        <p:blipFill>
          <a:blip r:embed="rId9"/>
          <a:srcRect l="473" t="1694" r="473" b="1694"/>
          <a:stretch>
            <a:fillRect/>
          </a:stretch>
        </p:blipFill>
        <p:spPr>
          <a:xfrm>
            <a:off x="2201631" y="2743675"/>
            <a:ext cx="599698" cy="327108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Línea"/>
          <p:cNvSpPr/>
          <p:nvPr/>
        </p:nvSpPr>
        <p:spPr>
          <a:xfrm flipH="1" flipV="1">
            <a:off x="752719" y="1815817"/>
            <a:ext cx="287358" cy="820367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6" name="Línea"/>
          <p:cNvSpPr/>
          <p:nvPr/>
        </p:nvSpPr>
        <p:spPr>
          <a:xfrm flipH="1" flipV="1">
            <a:off x="2269104" y="1834556"/>
            <a:ext cx="308559" cy="865879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7" name="Línea"/>
          <p:cNvSpPr/>
          <p:nvPr/>
        </p:nvSpPr>
        <p:spPr>
          <a:xfrm flipV="1">
            <a:off x="3264419" y="1649901"/>
            <a:ext cx="1" cy="381051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Línea"/>
          <p:cNvSpPr/>
          <p:nvPr/>
        </p:nvSpPr>
        <p:spPr>
          <a:xfrm flipV="1">
            <a:off x="4336980" y="1764861"/>
            <a:ext cx="805298" cy="67903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9" name="A REPL (Read, Eval, Print Loop) is a command line where you can run Python code and view the results.…"/>
          <p:cNvSpPr txBox="1"/>
          <p:nvPr/>
        </p:nvSpPr>
        <p:spPr>
          <a:xfrm>
            <a:off x="316189" y="7516130"/>
            <a:ext cx="2679066" cy="2438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578358">
              <a:lnSpc>
                <a:spcPct val="80000"/>
              </a:lnSpc>
              <a:spcBef>
                <a:spcPts val="400"/>
              </a:spcBef>
              <a:defRPr sz="1089" b="0">
                <a:solidFill>
                  <a:srgbClr val="7A4300"/>
                </a:solidFill>
              </a:defRPr>
            </a:pPr>
            <a:r>
              <a:t>A REPL (Read, Eval, Print Loop) is a command line where you can run Python code and view the results.</a:t>
            </a:r>
          </a:p>
          <a:p>
            <a:pPr marL="188595" indent="-188595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/>
              <a:defRPr sz="1089" b="0">
                <a:solidFill>
                  <a:srgbClr val="7A4300"/>
                </a:solidFill>
              </a:defRPr>
            </a:pPr>
            <a:r>
              <a:t>Open in the console with </a:t>
            </a:r>
            <a:r>
              <a:rPr b="1"/>
              <a:t>repl_python()</a:t>
            </a:r>
            <a:r>
              <a:t>, or by running code in a Python script with </a:t>
            </a:r>
            <a:r>
              <a:rPr b="1"/>
              <a:t>Cmd + Enter</a:t>
            </a:r>
            <a:r>
              <a:t> (</a:t>
            </a:r>
            <a:r>
              <a:rPr b="1"/>
              <a:t>Ctrl + Enter</a:t>
            </a:r>
            <a:r>
              <a:t>).</a:t>
            </a:r>
          </a:p>
          <a:p>
            <a:pPr marL="377190" indent="-125729" defTabSz="578358">
              <a:lnSpc>
                <a:spcPct val="80000"/>
              </a:lnSpc>
              <a:spcBef>
                <a:spcPts val="400"/>
              </a:spcBef>
              <a:buSzPct val="100000"/>
              <a:buChar char="•"/>
              <a:defRPr sz="1089" b="0">
                <a:solidFill>
                  <a:srgbClr val="000000"/>
                </a:solidFill>
              </a:defRPr>
            </a:pPr>
            <a:r>
              <a:rPr b="1"/>
              <a:t>repl_python(</a:t>
            </a:r>
            <a:r>
              <a:t>module = NULL, quiet = getOption("reticulate.repl.quiet", default = FALSE), input = NULL</a:t>
            </a:r>
            <a:r>
              <a:rPr b="1"/>
              <a:t>)</a:t>
            </a:r>
            <a:r>
              <a:t> Launch a Python REPL. Run </a:t>
            </a:r>
            <a:r>
              <a:rPr b="1"/>
              <a:t>exit</a:t>
            </a:r>
            <a:r>
              <a:t> to close. repl_python() 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t>Type commands at </a:t>
            </a:r>
            <a:r>
              <a:rPr b="1"/>
              <a:t>&gt;&gt;&gt;</a:t>
            </a:r>
            <a:r>
              <a:t> prompt.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t>Press </a:t>
            </a:r>
            <a:r>
              <a:rPr b="1"/>
              <a:t>Enter</a:t>
            </a:r>
            <a:r>
              <a:t> to run code.</a:t>
            </a:r>
          </a:p>
          <a:p>
            <a:pPr marL="226313" indent="-226313" defTabSz="578358">
              <a:lnSpc>
                <a:spcPct val="80000"/>
              </a:lnSpc>
              <a:spcBef>
                <a:spcPts val="400"/>
              </a:spcBef>
              <a:buSzPct val="100000"/>
              <a:buAutoNum type="arabicPeriod" startAt="2"/>
              <a:defRPr sz="1089" b="0">
                <a:solidFill>
                  <a:srgbClr val="7A4300"/>
                </a:solidFill>
              </a:defRPr>
            </a:pPr>
            <a:r>
              <a:t>Type </a:t>
            </a:r>
            <a:r>
              <a:rPr b="1"/>
              <a:t>exit </a:t>
            </a:r>
            <a:r>
              <a:t>to close and return to R console.</a:t>
            </a:r>
          </a:p>
        </p:txBody>
      </p:sp>
      <p:sp>
        <p:nvSpPr>
          <p:cNvPr id="220" name="Línea"/>
          <p:cNvSpPr/>
          <p:nvPr/>
        </p:nvSpPr>
        <p:spPr>
          <a:xfrm flipV="1">
            <a:off x="850756" y="5964965"/>
            <a:ext cx="239669" cy="479450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1" name="A Python REPL opens in the console when you run Python code with a keyboard shortcut. Type exit to close."/>
          <p:cNvSpPr txBox="1"/>
          <p:nvPr/>
        </p:nvSpPr>
        <p:spPr>
          <a:xfrm>
            <a:off x="473457" y="6355622"/>
            <a:ext cx="2809670" cy="616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t>A Python REPL opens in the console when you run Python code with a keyboard shortcut. Type </a:t>
            </a:r>
            <a:r>
              <a:rPr b="1"/>
              <a:t>exit</a:t>
            </a:r>
            <a:r>
              <a:t> to close.</a:t>
            </a:r>
          </a:p>
        </p:txBody>
      </p:sp>
      <p:sp>
        <p:nvSpPr>
          <p:cNvPr id="222" name="The instance referenced by the environment variable RETICULATE_PYTHON (if specified). Tip: set in .Renviron file.…"/>
          <p:cNvSpPr txBox="1"/>
          <p:nvPr/>
        </p:nvSpPr>
        <p:spPr>
          <a:xfrm>
            <a:off x="10569016" y="4678087"/>
            <a:ext cx="2916313" cy="5099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/>
              <a:defRPr sz="1100" b="0">
                <a:solidFill>
                  <a:srgbClr val="7A4300"/>
                </a:solidFill>
              </a:defRPr>
            </a:pPr>
            <a:r>
              <a:t>The instance referenced by the environment variable </a:t>
            </a:r>
            <a:r>
              <a:rPr b="1"/>
              <a:t>RETICULATE_PYTHON </a:t>
            </a:r>
            <a:r>
              <a:t>(if specified). </a:t>
            </a:r>
            <a:r>
              <a:rPr b="1"/>
              <a:t>Tip: set in .Renviron file.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Sys.setenv(</a:t>
            </a:r>
            <a:r>
              <a:t>RETICULATE_PYTHON = PATH</a:t>
            </a:r>
            <a:r>
              <a:rPr b="1"/>
              <a:t>)</a:t>
            </a:r>
            <a:r>
              <a:t> Set default Python binary. Persists across sessions! Undo with </a:t>
            </a:r>
            <a:r>
              <a:rPr b="1"/>
              <a:t>Sys.unsetenv()</a:t>
            </a:r>
            <a:r>
              <a:t>.</a:t>
            </a:r>
            <a:r>
              <a:rPr b="1"/>
              <a:t> </a:t>
            </a:r>
            <a:r>
              <a:t>Sys.setenv(RETICULATE_PYTHON = "/usr/local/bin/python")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2"/>
              <a:defRPr sz="1100" b="0">
                <a:solidFill>
                  <a:srgbClr val="7A4300"/>
                </a:solidFill>
              </a:defRPr>
            </a:pPr>
            <a:r>
              <a:t>The instances referenced by </a:t>
            </a:r>
            <a:r>
              <a:rPr b="1"/>
              <a:t>use_ </a:t>
            </a:r>
            <a:r>
              <a:t>functions</a:t>
            </a:r>
            <a:r>
              <a:rPr b="1"/>
              <a:t> </a:t>
            </a:r>
            <a:r>
              <a:t>if called before import().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use_python</a:t>
            </a:r>
            <a:r>
              <a:t>(python) </a:t>
            </a:r>
            <a:br/>
            <a:r>
              <a:t>Path to a Python binary.</a:t>
            </a:r>
            <a:br/>
            <a:r>
              <a:t>use_python("/usr/local/bin/python")</a:t>
            </a:r>
          </a:p>
          <a:p>
            <a:pPr marL="381000" indent="-127000">
              <a:lnSpc>
                <a:spcPct val="80000"/>
              </a:lnSpc>
              <a:spcBef>
                <a:spcPts val="1000"/>
              </a:spcBef>
              <a:buSzPct val="100000"/>
              <a:buChar char="•"/>
              <a:defRPr sz="1100" b="0">
                <a:solidFill>
                  <a:srgbClr val="000000"/>
                </a:solidFill>
              </a:defRPr>
            </a:pPr>
            <a:r>
              <a:rPr b="1"/>
              <a:t>use_virtualenv</a:t>
            </a:r>
            <a:r>
              <a:t>(virtualenv) </a:t>
            </a:r>
            <a:br/>
            <a:r>
              <a:t>Path to </a:t>
            </a:r>
            <a:r>
              <a:rPr i="1"/>
              <a:t>or</a:t>
            </a:r>
            <a:r>
              <a:t> name of a Python virtualenv. use_virtualenv("~/myenv")</a:t>
            </a:r>
            <a:br/>
            <a:r>
              <a:t>use_virtualenv("r-keras")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t>A virtual env found in the current working directory: "./.venv"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t>Environments that are named after the  imported module. e.g. ~/.virtualenvs/r-scipy/ for import("scipy")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t>The package default virtualenv, "r-reticulate".</a:t>
            </a:r>
          </a:p>
          <a:p>
            <a:pPr marL="190500" indent="-190500">
              <a:lnSpc>
                <a:spcPct val="80000"/>
              </a:lnSpc>
              <a:spcBef>
                <a:spcPts val="1000"/>
              </a:spcBef>
              <a:buSzPct val="100000"/>
              <a:buAutoNum type="arabicPeriod" startAt="3"/>
              <a:defRPr sz="1100" b="0">
                <a:solidFill>
                  <a:srgbClr val="7A4300"/>
                </a:solidFill>
              </a:defRPr>
            </a:pPr>
            <a:r>
              <a:t>At the location of the Python binary discovered on the system PATH (i.e. Sys.which("python"))</a:t>
            </a:r>
          </a:p>
        </p:txBody>
      </p:sp>
      <p:pic>
        <p:nvPicPr>
          <p:cNvPr id="223" name="reticulate.png" descr="reticulat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87758" y="217925"/>
            <a:ext cx="1358901" cy="1575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asted-image.tiff" descr="pasted-image.tiff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81008" y="2232954"/>
            <a:ext cx="1564021" cy="1638625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25" name="Set a default Python interpreter in the RStudio IDE Global or Project Options.…"/>
          <p:cNvSpPr txBox="1"/>
          <p:nvPr/>
        </p:nvSpPr>
        <p:spPr>
          <a:xfrm>
            <a:off x="10568066" y="2191520"/>
            <a:ext cx="1271019" cy="1996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t>Set a default Python interpreter in the RStudio IDE Global or Project Options.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endParaRPr/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t>Go to </a:t>
            </a:r>
            <a:r>
              <a:rPr b="1"/>
              <a:t>Tools &gt; Global Options... &gt; Python </a:t>
            </a:r>
            <a:r>
              <a:t>for Global Options.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endParaRPr/>
          </a:p>
          <a:p>
            <a:pPr>
              <a:lnSpc>
                <a:spcPct val="80000"/>
              </a:lnSpc>
              <a:spcBef>
                <a:spcPts val="0"/>
              </a:spcBef>
              <a:defRPr sz="1100" b="0">
                <a:solidFill>
                  <a:srgbClr val="000000"/>
                </a:solidFill>
              </a:defRPr>
            </a:pPr>
            <a:r>
              <a:t>Within a project, go to </a:t>
            </a:r>
            <a:r>
              <a:rPr b="1"/>
              <a:t>Tools &gt; Project Options... &gt;Python</a:t>
            </a:r>
            <a:r>
              <a:t>.</a:t>
            </a:r>
          </a:p>
        </p:txBody>
      </p:sp>
      <p:sp>
        <p:nvSpPr>
          <p:cNvPr id="226" name="Línea"/>
          <p:cNvSpPr/>
          <p:nvPr/>
        </p:nvSpPr>
        <p:spPr>
          <a:xfrm>
            <a:off x="10568066" y="4115463"/>
            <a:ext cx="2921280" cy="1"/>
          </a:xfrm>
          <a:prstGeom prst="line">
            <a:avLst/>
          </a:prstGeom>
          <a:ln w="12700">
            <a:solidFill>
              <a:srgbClr val="654F25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>
              <a:lnSpc>
                <a:spcPct val="80000"/>
              </a:lnSpc>
              <a:spcBef>
                <a:spcPts val="600"/>
              </a:spcBef>
              <a:defRPr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27" name="pasted-image.tiff" descr="pasted-image.tiff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00208" y="3378498"/>
            <a:ext cx="2605743" cy="946567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28" name="matplotlib plots display in plots pane."/>
          <p:cNvSpPr txBox="1"/>
          <p:nvPr/>
        </p:nvSpPr>
        <p:spPr>
          <a:xfrm>
            <a:off x="3725559" y="6433092"/>
            <a:ext cx="1271019" cy="394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defTabSz="566674">
              <a:lnSpc>
                <a:spcPct val="80000"/>
              </a:lnSpc>
              <a:spcBef>
                <a:spcPts val="900"/>
              </a:spcBef>
              <a:defRPr sz="1067" b="0">
                <a:solidFill>
                  <a:srgbClr val="000000"/>
                </a:solidFill>
              </a:defRPr>
            </a:lvl1pPr>
          </a:lstStyle>
          <a:p>
            <a:r>
              <a:t>matplotlib plots display in plots pane.</a:t>
            </a:r>
          </a:p>
        </p:txBody>
      </p:sp>
      <p:sp>
        <p:nvSpPr>
          <p:cNvPr id="229" name="Press F1 over a Python symbol to display the help topic for that symbol."/>
          <p:cNvSpPr txBox="1"/>
          <p:nvPr/>
        </p:nvSpPr>
        <p:spPr>
          <a:xfrm>
            <a:off x="5192896" y="6428342"/>
            <a:ext cx="1583072" cy="573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  <a:defRPr sz="1100" b="0">
                <a:solidFill>
                  <a:srgbClr val="000000"/>
                </a:solidFill>
              </a:defRPr>
            </a:pPr>
            <a:r>
              <a:t>Press </a:t>
            </a:r>
            <a:r>
              <a:rPr b="1"/>
              <a:t>F1</a:t>
            </a:r>
            <a:r>
              <a:t> over a Python symbol to display the help topic for that symbol.</a:t>
            </a:r>
          </a:p>
        </p:txBody>
      </p:sp>
      <p:sp>
        <p:nvSpPr>
          <p:cNvPr id="230" name="Línea"/>
          <p:cNvSpPr/>
          <p:nvPr/>
        </p:nvSpPr>
        <p:spPr>
          <a:xfrm flipV="1">
            <a:off x="4695692" y="1654962"/>
            <a:ext cx="1640752" cy="1891515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1" name="Línea"/>
          <p:cNvSpPr/>
          <p:nvPr/>
        </p:nvSpPr>
        <p:spPr>
          <a:xfrm flipV="1">
            <a:off x="4133189" y="1650522"/>
            <a:ext cx="2214847" cy="952148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32" name="Screenshot 2023-05-08 at 9.36.49 PM.png" descr="Screenshot 2023-05-08 at 9.36.49 PM.png"/>
          <p:cNvPicPr>
            <a:picLocks noChangeAspect="1"/>
          </p:cNvPicPr>
          <p:nvPr/>
        </p:nvPicPr>
        <p:blipFill>
          <a:blip r:embed="rId13"/>
          <a:srcRect t="1157" b="1157"/>
          <a:stretch>
            <a:fillRect/>
          </a:stretch>
        </p:blipFill>
        <p:spPr>
          <a:xfrm>
            <a:off x="3145021" y="7214153"/>
            <a:ext cx="3670301" cy="2717771"/>
          </a:xfrm>
          <a:prstGeom prst="rect">
            <a:avLst/>
          </a:prstGeom>
          <a:ln w="19050">
            <a:solidFill>
              <a:srgbClr val="000000"/>
            </a:solidFill>
            <a:miter lim="400000"/>
          </a:ln>
          <a:effectLst>
            <a:outerShdw blurRad="76200" dist="635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33" name="Línea"/>
          <p:cNvSpPr/>
          <p:nvPr/>
        </p:nvSpPr>
        <p:spPr>
          <a:xfrm flipV="1">
            <a:off x="3816768" y="5742792"/>
            <a:ext cx="107099" cy="693224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34" name="Línea"/>
          <p:cNvSpPr/>
          <p:nvPr/>
        </p:nvSpPr>
        <p:spPr>
          <a:xfrm flipH="1" flipV="1">
            <a:off x="5415665" y="4556534"/>
            <a:ext cx="433104" cy="1879482"/>
          </a:xfrm>
          <a:prstGeom prst="line">
            <a:avLst/>
          </a:prstGeom>
          <a:ln>
            <a:solidFill>
              <a:srgbClr val="000000"/>
            </a:solidFill>
            <a:custDash>
              <a:ds d="100000" sp="200000"/>
            </a:custDash>
          </a:ln>
        </p:spPr>
        <p:txBody>
          <a:bodyPr lIns="54570" tIns="54570" rIns="54570" bIns="54570" anchor="ctr"/>
          <a:lstStyle/>
          <a:p>
            <a:pPr algn="ctr">
              <a:spcBef>
                <a:spcPts val="0"/>
              </a:spcBef>
              <a:defRPr sz="2600" b="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235" name="posit-full-color.png" descr="posit-full-color.png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382542" y="10050579"/>
            <a:ext cx="1719068" cy="544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2074</Words>
  <Application>Microsoft Office PowerPoint</Application>
  <PresentationFormat>Custom</PresentationFormat>
  <Paragraphs>130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Avenir Book</vt:lpstr>
      <vt:lpstr>Helvetica</vt:lpstr>
      <vt:lpstr>White</vt:lpstr>
      <vt:lpstr>Use Python with R with reticulate : : CHEATSHEET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Díaz Rodríguez</cp:lastModifiedBy>
  <cp:revision>1</cp:revision>
  <dcterms:modified xsi:type="dcterms:W3CDTF">2024-06-10T08:38:39Z</dcterms:modified>
</cp:coreProperties>
</file>